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3" r:id="rId7"/>
    <p:sldId id="265" r:id="rId8"/>
    <p:sldId id="262" r:id="rId9"/>
    <p:sldId id="261" r:id="rId10"/>
    <p:sldId id="264" r:id="rId11"/>
    <p:sldId id="266" r:id="rId12"/>
    <p:sldId id="269" r:id="rId13"/>
    <p:sldId id="268" r:id="rId14"/>
    <p:sldId id="270" r:id="rId15"/>
    <p:sldId id="285" r:id="rId16"/>
    <p:sldId id="273" r:id="rId17"/>
    <p:sldId id="275" r:id="rId18"/>
    <p:sldId id="278" r:id="rId19"/>
    <p:sldId id="279" r:id="rId20"/>
    <p:sldId id="281" r:id="rId21"/>
    <p:sldId id="282" r:id="rId22"/>
    <p:sldId id="283" r:id="rId23"/>
    <p:sldId id="287" r:id="rId24"/>
    <p:sldId id="284" r:id="rId25"/>
    <p:sldId id="290" r:id="rId26"/>
    <p:sldId id="289" r:id="rId27"/>
    <p:sldId id="292" r:id="rId28"/>
    <p:sldId id="293" r:id="rId29"/>
    <p:sldId id="294" r:id="rId30"/>
    <p:sldId id="295" r:id="rId31"/>
    <p:sldId id="296" r:id="rId32"/>
    <p:sldId id="304" r:id="rId33"/>
    <p:sldId id="307" r:id="rId34"/>
    <p:sldId id="299" r:id="rId35"/>
    <p:sldId id="308" r:id="rId36"/>
    <p:sldId id="306" r:id="rId37"/>
    <p:sldId id="305" r:id="rId38"/>
    <p:sldId id="300" r:id="rId39"/>
    <p:sldId id="303" r:id="rId40"/>
    <p:sldId id="301" r:id="rId41"/>
    <p:sldId id="302" r:id="rId42"/>
    <p:sldId id="29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14E473-F335-49A5-B3E0-515EDC1161F3}">
          <p14:sldIdLst>
            <p14:sldId id="256"/>
            <p14:sldId id="257"/>
            <p14:sldId id="258"/>
            <p14:sldId id="259"/>
            <p14:sldId id="260"/>
            <p14:sldId id="263"/>
            <p14:sldId id="265"/>
            <p14:sldId id="262"/>
            <p14:sldId id="261"/>
            <p14:sldId id="264"/>
            <p14:sldId id="266"/>
            <p14:sldId id="269"/>
            <p14:sldId id="268"/>
            <p14:sldId id="270"/>
            <p14:sldId id="285"/>
          </p14:sldIdLst>
        </p14:section>
        <p14:section name="end" id="{29D4A808-E47F-476E-8A9F-9B991F664C4C}">
          <p14:sldIdLst>
            <p14:sldId id="273"/>
            <p14:sldId id="275"/>
            <p14:sldId id="278"/>
            <p14:sldId id="279"/>
            <p14:sldId id="281"/>
            <p14:sldId id="282"/>
            <p14:sldId id="283"/>
            <p14:sldId id="287"/>
            <p14:sldId id="284"/>
            <p14:sldId id="290"/>
            <p14:sldId id="289"/>
            <p14:sldId id="292"/>
            <p14:sldId id="293"/>
            <p14:sldId id="294"/>
            <p14:sldId id="295"/>
            <p14:sldId id="296"/>
            <p14:sldId id="304"/>
            <p14:sldId id="307"/>
            <p14:sldId id="299"/>
            <p14:sldId id="308"/>
            <p14:sldId id="306"/>
            <p14:sldId id="305"/>
            <p14:sldId id="300"/>
            <p14:sldId id="303"/>
            <p14:sldId id="301"/>
            <p14:sldId id="302"/>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0" autoAdjust="0"/>
    <p:restoredTop sz="94660"/>
  </p:normalViewPr>
  <p:slideViewPr>
    <p:cSldViewPr snapToGrid="0">
      <p:cViewPr varScale="1">
        <p:scale>
          <a:sx n="72" d="100"/>
          <a:sy n="72" d="100"/>
        </p:scale>
        <p:origin x="4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F3F30A-D6F2-46CB-91A1-12A83B475D94}" type="datetimeFigureOut">
              <a:rPr lang="en-US" smtClean="0"/>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478A43-EE62-44A0-B2FA-4010246CDB0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706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F3F30A-D6F2-46CB-91A1-12A83B475D94}" type="datetimeFigureOut">
              <a:rPr lang="en-US" smtClean="0"/>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478A43-EE62-44A0-B2FA-4010246CDB08}" type="slidenum">
              <a:rPr lang="en-US" smtClean="0"/>
              <a:t>‹#›</a:t>
            </a:fld>
            <a:endParaRPr lang="en-US"/>
          </a:p>
        </p:txBody>
      </p:sp>
    </p:spTree>
    <p:extLst>
      <p:ext uri="{BB962C8B-B14F-4D97-AF65-F5344CB8AC3E}">
        <p14:creationId xmlns:p14="http://schemas.microsoft.com/office/powerpoint/2010/main" val="155755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F3F30A-D6F2-46CB-91A1-12A83B475D94}" type="datetimeFigureOut">
              <a:rPr lang="en-US" smtClean="0"/>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478A43-EE62-44A0-B2FA-4010246CDB08}" type="slidenum">
              <a:rPr lang="en-US" smtClean="0"/>
              <a:t>‹#›</a:t>
            </a:fld>
            <a:endParaRPr lang="en-US"/>
          </a:p>
        </p:txBody>
      </p:sp>
    </p:spTree>
    <p:extLst>
      <p:ext uri="{BB962C8B-B14F-4D97-AF65-F5344CB8AC3E}">
        <p14:creationId xmlns:p14="http://schemas.microsoft.com/office/powerpoint/2010/main" val="193348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F3F30A-D6F2-46CB-91A1-12A83B475D94}" type="datetimeFigureOut">
              <a:rPr lang="en-US" smtClean="0"/>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478A43-EE62-44A0-B2FA-4010246CDB08}" type="slidenum">
              <a:rPr lang="en-US" smtClean="0"/>
              <a:t>‹#›</a:t>
            </a:fld>
            <a:endParaRPr lang="en-US"/>
          </a:p>
        </p:txBody>
      </p:sp>
    </p:spTree>
    <p:extLst>
      <p:ext uri="{BB962C8B-B14F-4D97-AF65-F5344CB8AC3E}">
        <p14:creationId xmlns:p14="http://schemas.microsoft.com/office/powerpoint/2010/main" val="8196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F3F30A-D6F2-46CB-91A1-12A83B475D94}" type="datetimeFigureOut">
              <a:rPr lang="en-US" smtClean="0"/>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478A43-EE62-44A0-B2FA-4010246CDB0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308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F3F30A-D6F2-46CB-91A1-12A83B475D94}" type="datetimeFigureOut">
              <a:rPr lang="en-US" smtClean="0"/>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478A43-EE62-44A0-B2FA-4010246CDB08}" type="slidenum">
              <a:rPr lang="en-US" smtClean="0"/>
              <a:t>‹#›</a:t>
            </a:fld>
            <a:endParaRPr lang="en-US"/>
          </a:p>
        </p:txBody>
      </p:sp>
    </p:spTree>
    <p:extLst>
      <p:ext uri="{BB962C8B-B14F-4D97-AF65-F5344CB8AC3E}">
        <p14:creationId xmlns:p14="http://schemas.microsoft.com/office/powerpoint/2010/main" val="443812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F3F30A-D6F2-46CB-91A1-12A83B475D94}" type="datetimeFigureOut">
              <a:rPr lang="en-US" smtClean="0"/>
              <a:t>9/23/2021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478A43-EE62-44A0-B2FA-4010246CDB08}" type="slidenum">
              <a:rPr lang="en-US" smtClean="0"/>
              <a:t>‹#›</a:t>
            </a:fld>
            <a:endParaRPr lang="en-US"/>
          </a:p>
        </p:txBody>
      </p:sp>
    </p:spTree>
    <p:extLst>
      <p:ext uri="{BB962C8B-B14F-4D97-AF65-F5344CB8AC3E}">
        <p14:creationId xmlns:p14="http://schemas.microsoft.com/office/powerpoint/2010/main" val="1236353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F3F30A-D6F2-46CB-91A1-12A83B475D94}" type="datetimeFigureOut">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478A43-EE62-44A0-B2FA-4010246CDB08}" type="slidenum">
              <a:rPr lang="en-US" smtClean="0"/>
              <a:t>‹#›</a:t>
            </a:fld>
            <a:endParaRPr lang="en-US"/>
          </a:p>
        </p:txBody>
      </p:sp>
    </p:spTree>
    <p:extLst>
      <p:ext uri="{BB962C8B-B14F-4D97-AF65-F5344CB8AC3E}">
        <p14:creationId xmlns:p14="http://schemas.microsoft.com/office/powerpoint/2010/main" val="3005354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5F3F30A-D6F2-46CB-91A1-12A83B475D94}" type="datetimeFigureOut">
              <a:rPr lang="en-US" smtClean="0"/>
              <a:t>9/23/2021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478A43-EE62-44A0-B2FA-4010246CDB08}" type="slidenum">
              <a:rPr lang="en-US" smtClean="0"/>
              <a:t>‹#›</a:t>
            </a:fld>
            <a:endParaRPr lang="en-US"/>
          </a:p>
        </p:txBody>
      </p:sp>
    </p:spTree>
    <p:extLst>
      <p:ext uri="{BB962C8B-B14F-4D97-AF65-F5344CB8AC3E}">
        <p14:creationId xmlns:p14="http://schemas.microsoft.com/office/powerpoint/2010/main" val="282987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5F3F30A-D6F2-46CB-91A1-12A83B475D94}" type="datetimeFigureOut">
              <a:rPr lang="en-US" smtClean="0"/>
              <a:t>9/23/2021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478A43-EE62-44A0-B2FA-4010246CDB08}" type="slidenum">
              <a:rPr lang="en-US" smtClean="0"/>
              <a:t>‹#›</a:t>
            </a:fld>
            <a:endParaRPr lang="en-US"/>
          </a:p>
        </p:txBody>
      </p:sp>
    </p:spTree>
    <p:extLst>
      <p:ext uri="{BB962C8B-B14F-4D97-AF65-F5344CB8AC3E}">
        <p14:creationId xmlns:p14="http://schemas.microsoft.com/office/powerpoint/2010/main" val="235724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F3F30A-D6F2-46CB-91A1-12A83B475D94}" type="datetimeFigureOut">
              <a:rPr lang="en-US" smtClean="0"/>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478A43-EE62-44A0-B2FA-4010246CDB08}" type="slidenum">
              <a:rPr lang="en-US" smtClean="0"/>
              <a:t>‹#›</a:t>
            </a:fld>
            <a:endParaRPr lang="en-US"/>
          </a:p>
        </p:txBody>
      </p:sp>
    </p:spTree>
    <p:extLst>
      <p:ext uri="{BB962C8B-B14F-4D97-AF65-F5344CB8AC3E}">
        <p14:creationId xmlns:p14="http://schemas.microsoft.com/office/powerpoint/2010/main" val="4278511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5F3F30A-D6F2-46CB-91A1-12A83B475D94}" type="datetimeFigureOut">
              <a:rPr lang="en-US" smtClean="0"/>
              <a:t>9/23/2021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478A43-EE62-44A0-B2FA-4010246CDB0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8862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AA9F4-A4E4-46E4-A8B9-BF3981576F57}"/>
              </a:ext>
            </a:extLst>
          </p:cNvPr>
          <p:cNvSpPr>
            <a:spLocks noGrp="1"/>
          </p:cNvSpPr>
          <p:nvPr>
            <p:ph type="ctrTitle"/>
          </p:nvPr>
        </p:nvSpPr>
        <p:spPr>
          <a:xfrm>
            <a:off x="1097280" y="758952"/>
            <a:ext cx="10058400" cy="2688725"/>
          </a:xfrm>
        </p:spPr>
        <p:txBody>
          <a:bodyPr>
            <a:normAutofit/>
          </a:bodyPr>
          <a:lstStyle/>
          <a:p>
            <a:pPr algn="ctr"/>
            <a:r>
              <a:rPr lang="en-US" sz="6000" dirty="0">
                <a:latin typeface="Arial" panose="020B0604020202020204" pitchFamily="34" charset="0"/>
                <a:cs typeface="Arial" panose="020B0604020202020204" pitchFamily="34" charset="0"/>
              </a:rPr>
              <a:t>Production Functions</a:t>
            </a:r>
          </a:p>
        </p:txBody>
      </p:sp>
      <p:sp>
        <p:nvSpPr>
          <p:cNvPr id="10" name="Rectangle 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6D07C303-1FA2-4A88-8473-7E6B3AB77E3A}"/>
              </a:ext>
            </a:extLst>
          </p:cNvPr>
          <p:cNvSpPr>
            <a:spLocks noGrp="1"/>
          </p:cNvSpPr>
          <p:nvPr>
            <p:ph type="subTitle" idx="1"/>
          </p:nvPr>
        </p:nvSpPr>
        <p:spPr>
          <a:xfrm>
            <a:off x="1100051" y="5225240"/>
            <a:ext cx="10058400" cy="1143000"/>
          </a:xfrm>
        </p:spPr>
        <p:txBody>
          <a:bodyPr>
            <a:normAutofit/>
          </a:bodyPr>
          <a:lstStyle/>
          <a:p>
            <a:pPr algn="ctr"/>
            <a:r>
              <a:rPr lang="en-US" cap="none" dirty="0">
                <a:solidFill>
                  <a:srgbClr val="FFFFFF"/>
                </a:solidFill>
              </a:rPr>
              <a:t>Meaning, Types of production functions</a:t>
            </a:r>
          </a:p>
        </p:txBody>
      </p:sp>
      <p:sp>
        <p:nvSpPr>
          <p:cNvPr id="12" name="Rectangle 1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6073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608E-0160-4A6C-9CBB-BFDB2A6C8ACC}"/>
              </a:ext>
            </a:extLst>
          </p:cNvPr>
          <p:cNvSpPr>
            <a:spLocks noGrp="1"/>
          </p:cNvSpPr>
          <p:nvPr>
            <p:ph type="title"/>
          </p:nvPr>
        </p:nvSpPr>
        <p:spPr/>
        <p:txBody>
          <a:bodyPr>
            <a:normAutofit/>
          </a:bodyPr>
          <a:lstStyle/>
          <a:p>
            <a:pPr algn="ctr"/>
            <a:r>
              <a:rPr lang="en-US" sz="4000" dirty="0">
                <a:solidFill>
                  <a:schemeClr val="tx1"/>
                </a:solidFill>
                <a:latin typeface="Arial" panose="020B0604020202020204" pitchFamily="34" charset="0"/>
                <a:cs typeface="Arial" panose="020B0604020202020204" pitchFamily="34" charset="0"/>
              </a:rPr>
              <a:t>Three Stages of Production</a:t>
            </a:r>
          </a:p>
        </p:txBody>
      </p:sp>
      <p:sp>
        <p:nvSpPr>
          <p:cNvPr id="3" name="Content Placeholder 2">
            <a:extLst>
              <a:ext uri="{FF2B5EF4-FFF2-40B4-BE49-F238E27FC236}">
                <a16:creationId xmlns:a16="http://schemas.microsoft.com/office/drawing/2014/main" id="{DE109F1E-F350-4CCD-997A-7D7B985F62B3}"/>
              </a:ext>
            </a:extLst>
          </p:cNvPr>
          <p:cNvSpPr>
            <a:spLocks noGrp="1"/>
          </p:cNvSpPr>
          <p:nvPr>
            <p:ph idx="1"/>
          </p:nvPr>
        </p:nvSpPr>
        <p:spPr>
          <a:xfrm>
            <a:off x="1097280" y="1845734"/>
            <a:ext cx="10058400" cy="3942223"/>
          </a:xfrm>
        </p:spPr>
        <p:txBody>
          <a:bodyPr>
            <a:noAutofit/>
          </a:bodyPr>
          <a:lstStyle/>
          <a:p>
            <a:pPr algn="just"/>
            <a:r>
              <a:rPr lang="en-US" sz="2200" dirty="0">
                <a:solidFill>
                  <a:schemeClr val="tx1"/>
                </a:solidFill>
                <a:latin typeface="Times New Roman" panose="02020603050405020304" pitchFamily="18" charset="0"/>
                <a:cs typeface="Times New Roman" panose="02020603050405020304" pitchFamily="18" charset="0"/>
              </a:rPr>
              <a:t>The total, average and marginal product curves demonstrate the law of variable proportions.</a:t>
            </a:r>
          </a:p>
          <a:p>
            <a:pPr algn="just"/>
            <a:r>
              <a:rPr lang="en-US" sz="2200" dirty="0">
                <a:solidFill>
                  <a:schemeClr val="tx1"/>
                </a:solidFill>
                <a:latin typeface="Times New Roman" panose="02020603050405020304" pitchFamily="18" charset="0"/>
                <a:cs typeface="Times New Roman" panose="02020603050405020304" pitchFamily="18" charset="0"/>
              </a:rPr>
              <a:t>The total product curve is divided into three segments popularly known as three stages of production.</a:t>
            </a:r>
          </a:p>
          <a:p>
            <a:pPr marL="0" indent="0" algn="just">
              <a:buNone/>
            </a:pPr>
            <a:r>
              <a:rPr lang="en-US" sz="2400" b="1" dirty="0">
                <a:solidFill>
                  <a:schemeClr val="tx1"/>
                </a:solidFill>
                <a:latin typeface="Times New Roman" panose="02020603050405020304" pitchFamily="18" charset="0"/>
                <a:cs typeface="Times New Roman" panose="02020603050405020304" pitchFamily="18" charset="0"/>
              </a:rPr>
              <a:t>Stage I</a:t>
            </a:r>
          </a:p>
          <a:p>
            <a:pPr marL="457200" indent="-457200" algn="just">
              <a:buClrTx/>
              <a:buFont typeface="+mj-lt"/>
              <a:buAutoNum type="arabicPeriod"/>
            </a:pPr>
            <a:r>
              <a:rPr lang="en-US" sz="2200" dirty="0">
                <a:solidFill>
                  <a:schemeClr val="tx1"/>
                </a:solidFill>
                <a:latin typeface="Times New Roman" panose="02020603050405020304" pitchFamily="18" charset="0"/>
                <a:cs typeface="Times New Roman" panose="02020603050405020304" pitchFamily="18" charset="0"/>
              </a:rPr>
              <a:t>Stage I is the segment from the origin to X</a:t>
            </a:r>
            <a:r>
              <a:rPr lang="en-US" sz="2200" baseline="-25000" dirty="0">
                <a:solidFill>
                  <a:schemeClr val="tx1"/>
                </a:solidFill>
                <a:latin typeface="Times New Roman" panose="02020603050405020304" pitchFamily="18" charset="0"/>
                <a:cs typeface="Times New Roman" panose="02020603050405020304" pitchFamily="18" charset="0"/>
              </a:rPr>
              <a:t>2</a:t>
            </a:r>
            <a:endParaRPr lang="en-US" sz="2200" dirty="0">
              <a:solidFill>
                <a:schemeClr val="tx1"/>
              </a:solidFill>
              <a:latin typeface="Times New Roman" panose="02020603050405020304" pitchFamily="18" charset="0"/>
              <a:cs typeface="Times New Roman" panose="02020603050405020304" pitchFamily="18" charset="0"/>
            </a:endParaRPr>
          </a:p>
          <a:p>
            <a:pPr marL="457200" indent="-457200" algn="just">
              <a:buClrTx/>
              <a:buFont typeface="+mj-lt"/>
              <a:buAutoNum type="arabicPeriod"/>
            </a:pPr>
            <a:r>
              <a:rPr lang="en-US" sz="2200" dirty="0">
                <a:solidFill>
                  <a:schemeClr val="tx1"/>
                </a:solidFill>
                <a:latin typeface="Times New Roman" panose="02020603050405020304" pitchFamily="18" charset="0"/>
                <a:cs typeface="Times New Roman" panose="02020603050405020304" pitchFamily="18" charset="0"/>
              </a:rPr>
              <a:t>At this point(X</a:t>
            </a:r>
            <a:r>
              <a:rPr lang="en-US" sz="2200" baseline="-25000" dirty="0">
                <a:solidFill>
                  <a:schemeClr val="tx1"/>
                </a:solidFill>
                <a:latin typeface="Times New Roman" panose="02020603050405020304" pitchFamily="18" charset="0"/>
                <a:cs typeface="Times New Roman" panose="02020603050405020304" pitchFamily="18" charset="0"/>
              </a:rPr>
              <a:t>2</a:t>
            </a:r>
            <a:r>
              <a:rPr lang="en-US" sz="2200" dirty="0">
                <a:solidFill>
                  <a:schemeClr val="tx1"/>
                </a:solidFill>
                <a:latin typeface="Times New Roman" panose="02020603050405020304" pitchFamily="18" charset="0"/>
                <a:cs typeface="Times New Roman" panose="02020603050405020304" pitchFamily="18" charset="0"/>
              </a:rPr>
              <a:t>), the marginal product of x equals its average product</a:t>
            </a:r>
          </a:p>
          <a:p>
            <a:pPr marL="457200" indent="-457200" algn="just">
              <a:buClrTx/>
              <a:buFont typeface="+mj-lt"/>
              <a:buAutoNum type="arabicPeriod"/>
            </a:pPr>
            <a:r>
              <a:rPr lang="en-US" sz="2200" dirty="0">
                <a:solidFill>
                  <a:schemeClr val="tx1"/>
                </a:solidFill>
                <a:latin typeface="Times New Roman" panose="02020603050405020304" pitchFamily="18" charset="0"/>
                <a:cs typeface="Times New Roman" panose="02020603050405020304" pitchFamily="18" charset="0"/>
              </a:rPr>
              <a:t>X</a:t>
            </a:r>
            <a:r>
              <a:rPr lang="en-US" sz="2200" baseline="-25000" dirty="0">
                <a:solidFill>
                  <a:schemeClr val="tx1"/>
                </a:solidFill>
                <a:latin typeface="Times New Roman" panose="02020603050405020304" pitchFamily="18" charset="0"/>
                <a:cs typeface="Times New Roman" panose="02020603050405020304" pitchFamily="18" charset="0"/>
              </a:rPr>
              <a:t>2</a:t>
            </a:r>
            <a:r>
              <a:rPr lang="en-US" sz="2200" dirty="0">
                <a:solidFill>
                  <a:schemeClr val="tx1"/>
                </a:solidFill>
                <a:latin typeface="Times New Roman" panose="02020603050405020304" pitchFamily="18" charset="0"/>
                <a:cs typeface="Times New Roman" panose="02020603050405020304" pitchFamily="18" charset="0"/>
              </a:rPr>
              <a:t> is also the point at which the average product is maximized</a:t>
            </a:r>
          </a:p>
          <a:p>
            <a:pPr marL="457200" indent="-457200" algn="just">
              <a:buClrTx/>
              <a:buFont typeface="+mj-lt"/>
              <a:buAutoNum type="arabicPeriod"/>
            </a:pPr>
            <a:r>
              <a:rPr lang="en-US" sz="2200" dirty="0">
                <a:solidFill>
                  <a:schemeClr val="tx1"/>
                </a:solidFill>
                <a:latin typeface="Times New Roman" panose="02020603050405020304" pitchFamily="18" charset="0"/>
                <a:cs typeface="Times New Roman" panose="02020603050405020304" pitchFamily="18" charset="0"/>
              </a:rPr>
              <a:t>The production is characterized first by increasing marginal returns to the variable factor from the origin to point X</a:t>
            </a:r>
            <a:r>
              <a:rPr lang="en-US" sz="2200" baseline="-25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 and then diminishing marginal returns, from X</a:t>
            </a:r>
            <a:r>
              <a:rPr lang="en-US" sz="2200" baseline="-25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 to X</a:t>
            </a:r>
            <a:r>
              <a:rPr lang="en-US" sz="2200" baseline="-25000" dirty="0">
                <a:solidFill>
                  <a:schemeClr val="tx1"/>
                </a:solidFill>
                <a:latin typeface="Times New Roman" panose="02020603050405020304" pitchFamily="18" charset="0"/>
                <a:cs typeface="Times New Roman" panose="02020603050405020304" pitchFamily="18" charset="0"/>
              </a:rPr>
              <a:t>2</a:t>
            </a:r>
            <a:r>
              <a:rPr lang="en-US" sz="2200" dirty="0">
                <a:solidFill>
                  <a:schemeClr val="tx1"/>
                </a:solidFill>
                <a:latin typeface="Times New Roman" panose="02020603050405020304" pitchFamily="18" charset="0"/>
                <a:cs typeface="Times New Roman" panose="02020603050405020304" pitchFamily="18" charset="0"/>
              </a:rPr>
              <a:t>.</a:t>
            </a:r>
          </a:p>
          <a:p>
            <a:pPr marL="514350" indent="-514350" algn="just">
              <a:buAutoNum type="arabicPeriod"/>
            </a:pPr>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9961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2FD44C-C9F4-449C-BF41-9E827FB10639}"/>
              </a:ext>
            </a:extLst>
          </p:cNvPr>
          <p:cNvSpPr>
            <a:spLocks noGrp="1"/>
          </p:cNvSpPr>
          <p:nvPr>
            <p:ph idx="4294967295"/>
          </p:nvPr>
        </p:nvSpPr>
        <p:spPr>
          <a:xfrm>
            <a:off x="601248" y="688933"/>
            <a:ext cx="10985327" cy="5180056"/>
          </a:xfrm>
        </p:spPr>
        <p:txBody>
          <a:bodyPr>
            <a:normAutofit/>
          </a:bodyPr>
          <a:lstStyle/>
          <a:p>
            <a:pPr algn="just"/>
            <a:r>
              <a:rPr lang="en-US" sz="2400" b="1" dirty="0">
                <a:solidFill>
                  <a:schemeClr val="tx1"/>
                </a:solidFill>
                <a:latin typeface="Times New Roman" panose="02020603050405020304" pitchFamily="18" charset="0"/>
                <a:cs typeface="Times New Roman" panose="02020603050405020304" pitchFamily="18" charset="0"/>
              </a:rPr>
              <a:t>Stage II</a:t>
            </a:r>
          </a:p>
          <a:p>
            <a:pPr algn="just"/>
            <a:endParaRPr lang="en-US" sz="2400" b="1" dirty="0">
              <a:solidFill>
                <a:schemeClr val="tx1"/>
              </a:solidFill>
              <a:latin typeface="Times New Roman" panose="02020603050405020304" pitchFamily="18" charset="0"/>
              <a:cs typeface="Times New Roman" panose="02020603050405020304" pitchFamily="18" charset="0"/>
            </a:endParaRPr>
          </a:p>
          <a:p>
            <a:pPr marL="457200" indent="-457200" algn="just">
              <a:buClrTx/>
              <a:buFont typeface="+mj-lt"/>
              <a:buAutoNum type="arabicPeriod"/>
            </a:pPr>
            <a:r>
              <a:rPr lang="en-US" sz="2200" dirty="0">
                <a:solidFill>
                  <a:schemeClr val="tx1"/>
                </a:solidFill>
                <a:latin typeface="Times New Roman" panose="02020603050405020304" pitchFamily="18" charset="0"/>
                <a:cs typeface="Times New Roman" panose="02020603050405020304" pitchFamily="18" charset="0"/>
              </a:rPr>
              <a:t> The second stage lies in the range from X</a:t>
            </a:r>
            <a:r>
              <a:rPr lang="en-US" sz="2200" baseline="-25000" dirty="0">
                <a:solidFill>
                  <a:schemeClr val="tx1"/>
                </a:solidFill>
                <a:latin typeface="Times New Roman" panose="02020603050405020304" pitchFamily="18" charset="0"/>
                <a:cs typeface="Times New Roman" panose="02020603050405020304" pitchFamily="18" charset="0"/>
              </a:rPr>
              <a:t>2</a:t>
            </a:r>
            <a:r>
              <a:rPr lang="en-US" sz="2200" dirty="0">
                <a:solidFill>
                  <a:schemeClr val="tx1"/>
                </a:solidFill>
                <a:latin typeface="Times New Roman" panose="02020603050405020304" pitchFamily="18" charset="0"/>
                <a:cs typeface="Times New Roman" panose="02020603050405020304" pitchFamily="18" charset="0"/>
              </a:rPr>
              <a:t> to X</a:t>
            </a:r>
            <a:r>
              <a:rPr lang="en-US" sz="2200" baseline="-25000" dirty="0">
                <a:solidFill>
                  <a:schemeClr val="tx1"/>
                </a:solidFill>
                <a:latin typeface="Times New Roman" panose="02020603050405020304" pitchFamily="18" charset="0"/>
                <a:cs typeface="Times New Roman" panose="02020603050405020304" pitchFamily="18" charset="0"/>
              </a:rPr>
              <a:t>3</a:t>
            </a:r>
            <a:r>
              <a:rPr lang="en-US" sz="2200" dirty="0">
                <a:solidFill>
                  <a:schemeClr val="tx1"/>
                </a:solidFill>
                <a:latin typeface="Times New Roman" panose="02020603050405020304" pitchFamily="18" charset="0"/>
                <a:cs typeface="Times New Roman" panose="02020603050405020304" pitchFamily="18" charset="0"/>
              </a:rPr>
              <a:t>.  Stage II begins where the average product of the variable factor is maximized and continues to the point at which total product is maximized and marginal product is zero.  </a:t>
            </a:r>
          </a:p>
          <a:p>
            <a:pPr marL="457200" indent="-457200" algn="just">
              <a:buClrTx/>
              <a:buFont typeface="+mj-lt"/>
              <a:buAutoNum type="arabicPeriod"/>
            </a:pPr>
            <a:endParaRPr lang="en-US" sz="2200" dirty="0">
              <a:solidFill>
                <a:schemeClr val="tx1"/>
              </a:solidFill>
              <a:latin typeface="Times New Roman" panose="02020603050405020304" pitchFamily="18" charset="0"/>
              <a:cs typeface="Times New Roman" panose="02020603050405020304" pitchFamily="18" charset="0"/>
            </a:endParaRPr>
          </a:p>
          <a:p>
            <a:pPr marL="457200" indent="-457200" algn="just">
              <a:buClrTx/>
              <a:buFont typeface="+mj-lt"/>
              <a:buAutoNum type="arabicPeriod"/>
            </a:pPr>
            <a:r>
              <a:rPr lang="en-US" sz="2200" dirty="0">
                <a:solidFill>
                  <a:schemeClr val="tx1"/>
                </a:solidFill>
                <a:latin typeface="Times New Roman" panose="02020603050405020304" pitchFamily="18" charset="0"/>
                <a:cs typeface="Times New Roman" panose="02020603050405020304" pitchFamily="18" charset="0"/>
              </a:rPr>
              <a:t>This stage is characterized by diminishing returns to the variable input over its entire range.</a:t>
            </a:r>
          </a:p>
          <a:p>
            <a:pPr marL="457200" indent="-457200" algn="just">
              <a:buClrTx/>
              <a:buFont typeface="+mj-lt"/>
              <a:buAutoNum type="arabicPeriod"/>
            </a:pPr>
            <a:endParaRPr lang="en-US" sz="2200" dirty="0">
              <a:solidFill>
                <a:schemeClr val="tx1"/>
              </a:solidFill>
              <a:latin typeface="Times New Roman" panose="02020603050405020304" pitchFamily="18" charset="0"/>
              <a:cs typeface="Times New Roman" panose="02020603050405020304" pitchFamily="18" charset="0"/>
            </a:endParaRPr>
          </a:p>
          <a:p>
            <a:pPr marL="457200" indent="-457200" algn="just">
              <a:buClrTx/>
              <a:buFont typeface="+mj-lt"/>
              <a:buAutoNum type="arabicPeriod"/>
            </a:pPr>
            <a:r>
              <a:rPr lang="en-US" sz="2200" dirty="0">
                <a:solidFill>
                  <a:schemeClr val="tx1"/>
                </a:solidFill>
                <a:latin typeface="Times New Roman" panose="02020603050405020304" pitchFamily="18" charset="0"/>
                <a:cs typeface="Times New Roman" panose="02020603050405020304" pitchFamily="18" charset="0"/>
              </a:rPr>
              <a:t>Although total product is increasing in this range, it does so at a continuously decreasing rate.</a:t>
            </a:r>
          </a:p>
          <a:p>
            <a:pPr marL="457200" indent="-457200" algn="just">
              <a:buFont typeface="+mj-lt"/>
              <a:buAutoNum type="arabicPeriod"/>
            </a:pPr>
            <a:endParaRPr lang="en-US" sz="2200" dirty="0">
              <a:solidFill>
                <a:schemeClr val="tx1"/>
              </a:solidFill>
              <a:latin typeface="Times New Roman" panose="02020603050405020304" pitchFamily="18" charset="0"/>
              <a:cs typeface="Times New Roman" panose="02020603050405020304" pitchFamily="18" charset="0"/>
            </a:endParaRPr>
          </a:p>
          <a:p>
            <a:pPr algn="just"/>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347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45E78B-6747-4653-AAC5-971B5699EB28}"/>
              </a:ext>
            </a:extLst>
          </p:cNvPr>
          <p:cNvSpPr>
            <a:spLocks noGrp="1"/>
          </p:cNvSpPr>
          <p:nvPr>
            <p:ph idx="4294967295"/>
          </p:nvPr>
        </p:nvSpPr>
        <p:spPr>
          <a:xfrm>
            <a:off x="603116" y="1293779"/>
            <a:ext cx="10963072" cy="4575209"/>
          </a:xfrm>
        </p:spPr>
        <p:txBody>
          <a:bodyPr>
            <a:normAutofit/>
          </a:bodyPr>
          <a:lstStyle/>
          <a:p>
            <a:pPr algn="just"/>
            <a:r>
              <a:rPr lang="en-US" sz="2400" b="1" dirty="0">
                <a:solidFill>
                  <a:schemeClr val="tx1"/>
                </a:solidFill>
                <a:latin typeface="Times New Roman" panose="02020603050405020304" pitchFamily="18" charset="0"/>
                <a:cs typeface="Times New Roman" panose="02020603050405020304" pitchFamily="18" charset="0"/>
              </a:rPr>
              <a:t>Stage III</a:t>
            </a:r>
          </a:p>
          <a:p>
            <a:pPr marL="0" indent="0" algn="just">
              <a:buNone/>
            </a:pPr>
            <a:r>
              <a:rPr lang="en-US" sz="2200" dirty="0">
                <a:solidFill>
                  <a:schemeClr val="tx1"/>
                </a:solidFill>
                <a:latin typeface="Times New Roman" panose="02020603050405020304" pitchFamily="18" charset="0"/>
                <a:cs typeface="Times New Roman" panose="02020603050405020304" pitchFamily="18" charset="0"/>
              </a:rPr>
              <a:t> Stage III, the area beyond X</a:t>
            </a:r>
            <a:r>
              <a:rPr lang="en-US" sz="2200" baseline="-25000" dirty="0">
                <a:solidFill>
                  <a:schemeClr val="tx1"/>
                </a:solidFill>
                <a:latin typeface="Times New Roman" panose="02020603050405020304" pitchFamily="18" charset="0"/>
                <a:cs typeface="Times New Roman" panose="02020603050405020304" pitchFamily="18" charset="0"/>
              </a:rPr>
              <a:t>3</a:t>
            </a:r>
            <a:r>
              <a:rPr lang="en-US" sz="2200" dirty="0">
                <a:solidFill>
                  <a:schemeClr val="tx1"/>
                </a:solidFill>
                <a:latin typeface="Times New Roman" panose="02020603050405020304" pitchFamily="18" charset="0"/>
                <a:cs typeface="Times New Roman" panose="02020603050405020304" pitchFamily="18" charset="0"/>
              </a:rPr>
              <a:t>, where the total product curve starts decreasing. In this range, the marginal product of the variable factor is negative.</a:t>
            </a:r>
          </a:p>
          <a:p>
            <a:pPr marL="0" indent="0" algn="just">
              <a:buNone/>
            </a:pPr>
            <a:endParaRPr lang="en-US" sz="22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sz="2200" dirty="0">
              <a:solidFill>
                <a:schemeClr val="tx1"/>
              </a:solidFill>
              <a:latin typeface="Times New Roman" panose="02020603050405020304" pitchFamily="18" charset="0"/>
              <a:cs typeface="Times New Roman" panose="02020603050405020304" pitchFamily="18" charset="0"/>
            </a:endParaRPr>
          </a:p>
          <a:p>
            <a:pPr marL="0" indent="0" algn="ctr">
              <a:buNone/>
            </a:pPr>
            <a:r>
              <a:rPr lang="en-US" sz="2400" b="1" dirty="0">
                <a:solidFill>
                  <a:schemeClr val="tx1"/>
                </a:solidFill>
                <a:latin typeface="Times New Roman" panose="02020603050405020304" pitchFamily="18" charset="0"/>
                <a:cs typeface="Times New Roman" panose="02020603050405020304" pitchFamily="18" charset="0"/>
              </a:rPr>
              <a:t>Stage II is Rational</a:t>
            </a:r>
          </a:p>
          <a:p>
            <a:pPr marL="0" indent="0" algn="ctr">
              <a:buNone/>
            </a:pPr>
            <a:r>
              <a:rPr lang="en-US" sz="2200" dirty="0">
                <a:solidFill>
                  <a:schemeClr val="tx1"/>
                </a:solidFill>
                <a:latin typeface="Times New Roman" panose="02020603050405020304" pitchFamily="18" charset="0"/>
                <a:cs typeface="Times New Roman" panose="02020603050405020304" pitchFamily="18" charset="0"/>
              </a:rPr>
              <a:t>Only stage II is rational which means relevant range for a firm to operate.</a:t>
            </a:r>
          </a:p>
        </p:txBody>
      </p:sp>
    </p:spTree>
    <p:extLst>
      <p:ext uri="{BB962C8B-B14F-4D97-AF65-F5344CB8AC3E}">
        <p14:creationId xmlns:p14="http://schemas.microsoft.com/office/powerpoint/2010/main" val="2110477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915D-2F6C-4158-AF30-2C0F0469F5C3}"/>
              </a:ext>
            </a:extLst>
          </p:cNvPr>
          <p:cNvSpPr>
            <a:spLocks noGrp="1"/>
          </p:cNvSpPr>
          <p:nvPr>
            <p:ph type="title"/>
          </p:nvPr>
        </p:nvSpPr>
        <p:spPr/>
        <p:txBody>
          <a:bodyPr>
            <a:normAutofit/>
          </a:bodyPr>
          <a:lstStyle/>
          <a:p>
            <a:pPr algn="ctr"/>
            <a:r>
              <a:rPr lang="en-US" sz="4000" dirty="0">
                <a:solidFill>
                  <a:schemeClr val="tx1"/>
                </a:solidFill>
                <a:latin typeface="Arial" panose="020B0604020202020204" pitchFamily="34" charset="0"/>
                <a:cs typeface="Arial" panose="020B0604020202020204" pitchFamily="34" charset="0"/>
              </a:rPr>
              <a:t>Behavior of TP, MP and AP during three stages of production</a:t>
            </a:r>
          </a:p>
        </p:txBody>
      </p:sp>
      <p:pic>
        <p:nvPicPr>
          <p:cNvPr id="4098" name="Picture 2" descr="Law of variable proportion for Managerial Economics Mcom Delhi ...">
            <a:extLst>
              <a:ext uri="{FF2B5EF4-FFF2-40B4-BE49-F238E27FC236}">
                <a16:creationId xmlns:a16="http://schemas.microsoft.com/office/drawing/2014/main" id="{590FBA17-1124-46EA-9C78-D8B8FE5C47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1809345"/>
            <a:ext cx="10058399" cy="450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866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F9DA0-D041-4F60-8A43-1B44E1F56670}"/>
              </a:ext>
            </a:extLst>
          </p:cNvPr>
          <p:cNvSpPr>
            <a:spLocks noGrp="1"/>
          </p:cNvSpPr>
          <p:nvPr>
            <p:ph type="title"/>
          </p:nvPr>
        </p:nvSpPr>
        <p:spPr/>
        <p:txBody>
          <a:bodyPr>
            <a:normAutofit/>
          </a:bodyPr>
          <a:lstStyle/>
          <a:p>
            <a:pPr algn="ctr"/>
            <a:r>
              <a:rPr lang="en-US" sz="4000" dirty="0">
                <a:solidFill>
                  <a:schemeClr val="tx1"/>
                </a:solidFill>
                <a:latin typeface="Arial" panose="020B0604020202020204" pitchFamily="34" charset="0"/>
                <a:cs typeface="Arial" panose="020B0604020202020204" pitchFamily="34" charset="0"/>
              </a:rPr>
              <a:t>Assumptions</a:t>
            </a:r>
          </a:p>
        </p:txBody>
      </p:sp>
      <p:sp>
        <p:nvSpPr>
          <p:cNvPr id="3" name="Content Placeholder 2">
            <a:extLst>
              <a:ext uri="{FF2B5EF4-FFF2-40B4-BE49-F238E27FC236}">
                <a16:creationId xmlns:a16="http://schemas.microsoft.com/office/drawing/2014/main" id="{2FF0480F-5E3A-4FD0-BB08-00318B9B1BA9}"/>
              </a:ext>
            </a:extLst>
          </p:cNvPr>
          <p:cNvSpPr>
            <a:spLocks noGrp="1"/>
          </p:cNvSpPr>
          <p:nvPr>
            <p:ph idx="1"/>
          </p:nvPr>
        </p:nvSpPr>
        <p:spPr>
          <a:xfrm>
            <a:off x="1097280" y="2091446"/>
            <a:ext cx="10058400" cy="3777647"/>
          </a:xfrm>
        </p:spPr>
        <p:txBody>
          <a:bodyPr>
            <a:normAutofit/>
          </a:bodyPr>
          <a:lstStyle/>
          <a:p>
            <a:pPr algn="just"/>
            <a:r>
              <a:rPr lang="en-US" sz="2200" dirty="0">
                <a:solidFill>
                  <a:schemeClr val="tx1"/>
                </a:solidFill>
                <a:latin typeface="Times New Roman" panose="02020603050405020304" pitchFamily="18" charset="0"/>
                <a:cs typeface="Times New Roman" panose="02020603050405020304" pitchFamily="18" charset="0"/>
              </a:rPr>
              <a:t>1. </a:t>
            </a:r>
            <a:r>
              <a:rPr lang="en-US" sz="2200" b="1" dirty="0">
                <a:solidFill>
                  <a:schemeClr val="tx1"/>
                </a:solidFill>
                <a:latin typeface="Times New Roman" panose="02020603050405020304" pitchFamily="18" charset="0"/>
                <a:cs typeface="Times New Roman" panose="02020603050405020304" pitchFamily="18" charset="0"/>
              </a:rPr>
              <a:t>Constant Technology: </a:t>
            </a:r>
            <a:r>
              <a:rPr lang="en-US" sz="2200" dirty="0">
                <a:solidFill>
                  <a:schemeClr val="tx1"/>
                </a:solidFill>
                <a:latin typeface="Times New Roman" panose="02020603050405020304" pitchFamily="18" charset="0"/>
                <a:cs typeface="Times New Roman" panose="02020603050405020304" pitchFamily="18" charset="0"/>
              </a:rPr>
              <a:t>if technology changes, MP and AP may rise instead of diminishing.</a:t>
            </a:r>
          </a:p>
          <a:p>
            <a:pPr algn="just"/>
            <a:r>
              <a:rPr lang="en-US" sz="2200" dirty="0">
                <a:solidFill>
                  <a:schemeClr val="tx1"/>
                </a:solidFill>
                <a:latin typeface="Times New Roman" panose="02020603050405020304" pitchFamily="18" charset="0"/>
                <a:cs typeface="Times New Roman" panose="02020603050405020304" pitchFamily="18" charset="0"/>
              </a:rPr>
              <a:t>2. </a:t>
            </a:r>
            <a:r>
              <a:rPr lang="en-US" sz="2200" b="1" dirty="0">
                <a:solidFill>
                  <a:schemeClr val="tx1"/>
                </a:solidFill>
                <a:latin typeface="Times New Roman" panose="02020603050405020304" pitchFamily="18" charset="0"/>
                <a:cs typeface="Times New Roman" panose="02020603050405020304" pitchFamily="18" charset="0"/>
              </a:rPr>
              <a:t>Short Run: </a:t>
            </a:r>
            <a:r>
              <a:rPr lang="en-US" sz="2200" dirty="0">
                <a:solidFill>
                  <a:schemeClr val="tx1"/>
                </a:solidFill>
                <a:latin typeface="Times New Roman" panose="02020603050405020304" pitchFamily="18" charset="0"/>
                <a:cs typeface="Times New Roman" panose="02020603050405020304" pitchFamily="18" charset="0"/>
              </a:rPr>
              <a:t>The law operates in the short run because it is here that some factors are fixed and other are variable. In the long run, all factors are variable.</a:t>
            </a:r>
          </a:p>
          <a:p>
            <a:pPr algn="just"/>
            <a:r>
              <a:rPr lang="en-US" sz="2200" dirty="0">
                <a:solidFill>
                  <a:schemeClr val="tx1"/>
                </a:solidFill>
                <a:latin typeface="Times New Roman" panose="02020603050405020304" pitchFamily="18" charset="0"/>
                <a:cs typeface="Times New Roman" panose="02020603050405020304" pitchFamily="18" charset="0"/>
              </a:rPr>
              <a:t>3. </a:t>
            </a:r>
            <a:r>
              <a:rPr lang="en-US" sz="2200" b="1" dirty="0">
                <a:solidFill>
                  <a:schemeClr val="tx1"/>
                </a:solidFill>
                <a:latin typeface="Times New Roman" panose="02020603050405020304" pitchFamily="18" charset="0"/>
                <a:cs typeface="Times New Roman" panose="02020603050405020304" pitchFamily="18" charset="0"/>
              </a:rPr>
              <a:t>Homogenous Input: </a:t>
            </a:r>
            <a:r>
              <a:rPr lang="en-US" sz="2200" dirty="0">
                <a:solidFill>
                  <a:schemeClr val="tx1"/>
                </a:solidFill>
                <a:latin typeface="Times New Roman" panose="02020603050405020304" pitchFamily="18" charset="0"/>
                <a:cs typeface="Times New Roman" panose="02020603050405020304" pitchFamily="18" charset="0"/>
              </a:rPr>
              <a:t>The variable input as applied unit by unit is homogeneous or identical in amount and quantity.</a:t>
            </a:r>
          </a:p>
          <a:p>
            <a:pPr algn="just"/>
            <a:r>
              <a:rPr lang="en-US" sz="2200" dirty="0">
                <a:solidFill>
                  <a:schemeClr val="tx1"/>
                </a:solidFill>
                <a:latin typeface="Times New Roman" panose="02020603050405020304" pitchFamily="18" charset="0"/>
                <a:cs typeface="Times New Roman" panose="02020603050405020304" pitchFamily="18" charset="0"/>
              </a:rPr>
              <a:t>4. It is possible to use various amounts of  a variable factor on the fixed factors of production. </a:t>
            </a:r>
          </a:p>
        </p:txBody>
      </p:sp>
    </p:spTree>
    <p:extLst>
      <p:ext uri="{BB962C8B-B14F-4D97-AF65-F5344CB8AC3E}">
        <p14:creationId xmlns:p14="http://schemas.microsoft.com/office/powerpoint/2010/main" val="4044734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H. 11: OUTPUT AND COSTS  Measure of relationship between output ...">
            <a:extLst>
              <a:ext uri="{FF2B5EF4-FFF2-40B4-BE49-F238E27FC236}">
                <a16:creationId xmlns:a16="http://schemas.microsoft.com/office/drawing/2014/main" id="{D1213C24-A19F-422B-8F3E-340F5EF2D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47472"/>
            <a:ext cx="9144000" cy="5787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305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96CAB-A1A3-411F-BE9C-542E48695472}"/>
              </a:ext>
            </a:extLst>
          </p:cNvPr>
          <p:cNvSpPr>
            <a:spLocks noGrp="1"/>
          </p:cNvSpPr>
          <p:nvPr>
            <p:ph type="title"/>
          </p:nvPr>
        </p:nvSpPr>
        <p:spPr/>
        <p:txBody>
          <a:bodyPr>
            <a:normAutofit/>
          </a:bodyPr>
          <a:lstStyle/>
          <a:p>
            <a:pPr algn="ctr"/>
            <a:r>
              <a:rPr lang="en-US" sz="4000" dirty="0">
                <a:solidFill>
                  <a:schemeClr val="tx1"/>
                </a:solidFill>
                <a:latin typeface="Arial" panose="020B0604020202020204" pitchFamily="34" charset="0"/>
                <a:cs typeface="Arial" panose="020B0604020202020204" pitchFamily="34" charset="0"/>
              </a:rPr>
              <a:t>Production Function with Two Variable Inputs</a:t>
            </a:r>
          </a:p>
        </p:txBody>
      </p:sp>
      <p:sp>
        <p:nvSpPr>
          <p:cNvPr id="3" name="Content Placeholder 2">
            <a:extLst>
              <a:ext uri="{FF2B5EF4-FFF2-40B4-BE49-F238E27FC236}">
                <a16:creationId xmlns:a16="http://schemas.microsoft.com/office/drawing/2014/main" id="{56CBF6B0-5DDD-40AC-AC5A-90DC4CD43F55}"/>
              </a:ext>
            </a:extLst>
          </p:cNvPr>
          <p:cNvSpPr>
            <a:spLocks noGrp="1"/>
          </p:cNvSpPr>
          <p:nvPr>
            <p:ph idx="1"/>
          </p:nvPr>
        </p:nvSpPr>
        <p:spPr>
          <a:xfrm>
            <a:off x="1097280" y="2266544"/>
            <a:ext cx="10058400" cy="3602549"/>
          </a:xfrm>
        </p:spPr>
        <p:txBody>
          <a:bodyPr>
            <a:normAutofit/>
          </a:bodyPr>
          <a:lstStyle/>
          <a:p>
            <a:pPr algn="just"/>
            <a:r>
              <a:rPr lang="en-US" sz="2200" b="1" dirty="0">
                <a:solidFill>
                  <a:schemeClr val="tx1"/>
                </a:solidFill>
                <a:latin typeface="Times New Roman" panose="02020603050405020304" pitchFamily="18" charset="0"/>
                <a:cs typeface="Times New Roman" panose="02020603050405020304" pitchFamily="18" charset="0"/>
              </a:rPr>
              <a:t>Isoquants</a:t>
            </a:r>
            <a:r>
              <a:rPr lang="en-US" sz="2200" dirty="0">
                <a:solidFill>
                  <a:schemeClr val="tx1"/>
                </a:solidFill>
                <a:latin typeface="Times New Roman" panose="02020603050405020304" pitchFamily="18" charset="0"/>
                <a:cs typeface="Times New Roman" panose="02020603050405020304" pitchFamily="18" charset="0"/>
              </a:rPr>
              <a:t>:</a:t>
            </a:r>
          </a:p>
          <a:p>
            <a:pPr algn="just"/>
            <a:r>
              <a:rPr lang="en-US" sz="2200" dirty="0">
                <a:solidFill>
                  <a:schemeClr val="tx1"/>
                </a:solidFill>
                <a:latin typeface="Times New Roman" panose="02020603050405020304" pitchFamily="18" charset="0"/>
                <a:cs typeface="Times New Roman" panose="02020603050405020304" pitchFamily="18" charset="0"/>
              </a:rPr>
              <a:t>  To understand a production function with two variable inputs, it is necessary to know what an isoquant is.</a:t>
            </a:r>
          </a:p>
          <a:p>
            <a:pPr algn="just"/>
            <a:r>
              <a:rPr lang="en-US" sz="2200" dirty="0">
                <a:solidFill>
                  <a:schemeClr val="tx1"/>
                </a:solidFill>
                <a:latin typeface="Times New Roman" panose="02020603050405020304" pitchFamily="18" charset="0"/>
                <a:cs typeface="Times New Roman" panose="02020603050405020304" pitchFamily="18" charset="0"/>
              </a:rPr>
              <a:t>Other Names: Iso-product curve, Equal-Product curve or a Production indifference curve.</a:t>
            </a:r>
          </a:p>
          <a:p>
            <a:pPr algn="just"/>
            <a:r>
              <a:rPr lang="en-US" sz="2200" dirty="0">
                <a:solidFill>
                  <a:schemeClr val="tx1"/>
                </a:solidFill>
                <a:latin typeface="Times New Roman" panose="02020603050405020304" pitchFamily="18" charset="0"/>
                <a:cs typeface="Times New Roman" panose="02020603050405020304" pitchFamily="18" charset="0"/>
              </a:rPr>
              <a:t>These curves show the various combinations of two variable inputs resulting in the same level of output.</a:t>
            </a:r>
          </a:p>
        </p:txBody>
      </p:sp>
    </p:spTree>
    <p:extLst>
      <p:ext uri="{BB962C8B-B14F-4D97-AF65-F5344CB8AC3E}">
        <p14:creationId xmlns:p14="http://schemas.microsoft.com/office/powerpoint/2010/main" val="3259502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7C2DC10F-CD76-43DC-9E0B-CB291F740C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50">
            <a:extLst>
              <a:ext uri="{FF2B5EF4-FFF2-40B4-BE49-F238E27FC236}">
                <a16:creationId xmlns:a16="http://schemas.microsoft.com/office/drawing/2014/main" id="{1C18170A-08B7-4230-A012-B24C20E39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3" name="Straight Connector 52">
            <a:extLst>
              <a:ext uri="{FF2B5EF4-FFF2-40B4-BE49-F238E27FC236}">
                <a16:creationId xmlns:a16="http://schemas.microsoft.com/office/drawing/2014/main" id="{52188B95-E375-4977-9E9C-E28CE956F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60A68DA-2CF4-4EFB-BA1F-F66B3F8CA607}"/>
              </a:ext>
            </a:extLst>
          </p:cNvPr>
          <p:cNvSpPr>
            <a:spLocks noGrp="1"/>
          </p:cNvSpPr>
          <p:nvPr>
            <p:ph type="title"/>
          </p:nvPr>
        </p:nvSpPr>
        <p:spPr>
          <a:xfrm>
            <a:off x="1097280" y="286603"/>
            <a:ext cx="10058400" cy="1450757"/>
          </a:xfrm>
        </p:spPr>
        <p:txBody>
          <a:bodyPr vert="horz" lIns="91440" tIns="45720" rIns="91440" bIns="45720" rtlCol="0" anchor="b">
            <a:normAutofit/>
          </a:bodyPr>
          <a:lstStyle/>
          <a:p>
            <a:pPr algn="ctr"/>
            <a:r>
              <a:rPr lang="en-US" sz="4000" dirty="0">
                <a:solidFill>
                  <a:schemeClr val="tx1"/>
                </a:solidFill>
                <a:latin typeface="Arial" panose="020B0604020202020204" pitchFamily="34" charset="0"/>
                <a:cs typeface="Arial" panose="020B0604020202020204" pitchFamily="34" charset="0"/>
              </a:rPr>
              <a:t>Labor &amp; Capital Inputs in relation to Output</a:t>
            </a:r>
          </a:p>
        </p:txBody>
      </p:sp>
      <p:pic>
        <p:nvPicPr>
          <p:cNvPr id="5" name="Content Placeholder 4" descr="Isoquants | Homework Help | Assignment Help | Production Function">
            <a:extLst>
              <a:ext uri="{FF2B5EF4-FFF2-40B4-BE49-F238E27FC236}">
                <a16:creationId xmlns:a16="http://schemas.microsoft.com/office/drawing/2014/main" id="{62E1BAB8-D14B-4912-A5EF-72A4C872C6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8" r="982"/>
          <a:stretch/>
        </p:blipFill>
        <p:spPr bwMode="auto">
          <a:xfrm>
            <a:off x="1193531" y="2202583"/>
            <a:ext cx="4205324" cy="24400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roduction Optimisation CA Foundation Notes | EduRev">
            <a:extLst>
              <a:ext uri="{FF2B5EF4-FFF2-40B4-BE49-F238E27FC236}">
                <a16:creationId xmlns:a16="http://schemas.microsoft.com/office/drawing/2014/main" id="{5F9AE138-FC18-4349-9EA6-F5E84A90F4E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 t="-1669" r="4" b="7831"/>
          <a:stretch/>
        </p:blipFill>
        <p:spPr bwMode="auto">
          <a:xfrm>
            <a:off x="6793147" y="2209197"/>
            <a:ext cx="4131016" cy="244009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9">
            <a:extLst>
              <a:ext uri="{FF2B5EF4-FFF2-40B4-BE49-F238E27FC236}">
                <a16:creationId xmlns:a16="http://schemas.microsoft.com/office/drawing/2014/main" id="{67055BC4-F70A-40F5-8551-215E29CFFEED}"/>
              </a:ext>
            </a:extLst>
          </p:cNvPr>
          <p:cNvSpPr>
            <a:spLocks noGrp="1"/>
          </p:cNvSpPr>
          <p:nvPr>
            <p:ph sz="half" idx="1"/>
          </p:nvPr>
        </p:nvSpPr>
        <p:spPr>
          <a:xfrm>
            <a:off x="1097281" y="4781283"/>
            <a:ext cx="10058400" cy="1318758"/>
          </a:xfrm>
        </p:spPr>
        <p:txBody>
          <a:bodyPr vert="horz" lIns="0" tIns="45720" rIns="0" bIns="45720" rtlCol="0">
            <a:normAutofit/>
          </a:bodyPr>
          <a:lstStyle/>
          <a:p>
            <a:r>
              <a:rPr lang="en-US" sz="2200" dirty="0">
                <a:solidFill>
                  <a:schemeClr val="tx1"/>
                </a:solidFill>
                <a:latin typeface="Times New Roman" panose="02020603050405020304" pitchFamily="18" charset="0"/>
                <a:cs typeface="Times New Roman" panose="02020603050405020304" pitchFamily="18" charset="0"/>
              </a:rPr>
              <a:t>It will be seen that output is the same either by employing 12L+1C or by 5L+3C or by 2L+5C ( and so on).</a:t>
            </a:r>
          </a:p>
          <a:p>
            <a:pPr algn="ctr"/>
            <a:r>
              <a:rPr lang="en-US" sz="2200" b="1" dirty="0">
                <a:solidFill>
                  <a:schemeClr val="tx1"/>
                </a:solidFill>
                <a:latin typeface="Times New Roman" panose="02020603050405020304" pitchFamily="18" charset="0"/>
                <a:cs typeface="Times New Roman" panose="02020603050405020304" pitchFamily="18" charset="0"/>
              </a:rPr>
              <a:t>This relationship, when shown graphically, results in an isoquant.</a:t>
            </a:r>
          </a:p>
          <a:p>
            <a:endParaRPr lang="en-US" sz="2800" dirty="0">
              <a:solidFill>
                <a:schemeClr val="tx1"/>
              </a:solidFill>
              <a:latin typeface="Times New Roman" panose="02020603050405020304" pitchFamily="18" charset="0"/>
              <a:cs typeface="Times New Roman" panose="02020603050405020304" pitchFamily="18" charset="0"/>
            </a:endParaRPr>
          </a:p>
          <a:p>
            <a:endParaRPr lang="en-US" sz="2200" dirty="0">
              <a:solidFill>
                <a:schemeClr val="tx1"/>
              </a:solidFill>
              <a:latin typeface="Times New Roman" panose="02020603050405020304" pitchFamily="18" charset="0"/>
              <a:cs typeface="Times New Roman" panose="02020603050405020304" pitchFamily="18" charset="0"/>
            </a:endParaRPr>
          </a:p>
          <a:p>
            <a:endParaRPr lang="en-US" sz="2200" dirty="0">
              <a:solidFill>
                <a:schemeClr val="tx1"/>
              </a:solidFill>
              <a:latin typeface="Times New Roman" panose="02020603050405020304" pitchFamily="18" charset="0"/>
              <a:cs typeface="Times New Roman" panose="02020603050405020304" pitchFamily="18" charset="0"/>
            </a:endParaRPr>
          </a:p>
          <a:p>
            <a:endParaRPr lang="en-US" sz="2200" dirty="0">
              <a:solidFill>
                <a:schemeClr val="tx1"/>
              </a:solidFill>
              <a:latin typeface="Times New Roman" panose="02020603050405020304" pitchFamily="18" charset="0"/>
              <a:cs typeface="Times New Roman" panose="02020603050405020304" pitchFamily="18" charset="0"/>
            </a:endParaRPr>
          </a:p>
          <a:p>
            <a:endParaRPr lang="en-US" sz="2200" dirty="0">
              <a:solidFill>
                <a:schemeClr val="tx1"/>
              </a:solidFill>
              <a:latin typeface="Times New Roman" panose="02020603050405020304" pitchFamily="18" charset="0"/>
              <a:cs typeface="Times New Roman" panose="02020603050405020304" pitchFamily="18" charset="0"/>
            </a:endParaRPr>
          </a:p>
          <a:p>
            <a:endParaRPr lang="en-US" sz="2200" dirty="0">
              <a:solidFill>
                <a:schemeClr val="tx1"/>
              </a:solidFill>
              <a:latin typeface="Times New Roman" panose="02020603050405020304" pitchFamily="18" charset="0"/>
              <a:cs typeface="Times New Roman" panose="02020603050405020304" pitchFamily="18" charset="0"/>
            </a:endParaRPr>
          </a:p>
          <a:p>
            <a:endParaRPr lang="en-US" sz="2200" dirty="0">
              <a:solidFill>
                <a:schemeClr val="tx1"/>
              </a:solidFill>
              <a:latin typeface="Times New Roman" panose="02020603050405020304" pitchFamily="18" charset="0"/>
              <a:cs typeface="Times New Roman" panose="02020603050405020304" pitchFamily="18" charset="0"/>
            </a:endParaRPr>
          </a:p>
          <a:p>
            <a:endParaRPr lang="en-US" sz="2200" dirty="0">
              <a:solidFill>
                <a:schemeClr val="tx1"/>
              </a:solidFill>
              <a:latin typeface="Times New Roman" panose="02020603050405020304" pitchFamily="18" charset="0"/>
              <a:cs typeface="Times New Roman" panose="02020603050405020304" pitchFamily="18" charset="0"/>
            </a:endParaRPr>
          </a:p>
          <a:p>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227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51D96-0601-4E09-BCED-6D791A6DBEA9}"/>
              </a:ext>
            </a:extLst>
          </p:cNvPr>
          <p:cNvSpPr>
            <a:spLocks noGrp="1"/>
          </p:cNvSpPr>
          <p:nvPr>
            <p:ph type="title"/>
          </p:nvPr>
        </p:nvSpPr>
        <p:spPr/>
        <p:txBody>
          <a:bodyPr>
            <a:normAutofit/>
          </a:bodyPr>
          <a:lstStyle/>
          <a:p>
            <a:pPr algn="ctr"/>
            <a:r>
              <a:rPr lang="en-US" sz="4000" dirty="0">
                <a:solidFill>
                  <a:schemeClr val="tx1"/>
                </a:solidFill>
                <a:latin typeface="Arial" panose="020B0604020202020204" pitchFamily="34" charset="0"/>
                <a:cs typeface="Arial" panose="020B0604020202020204" pitchFamily="34" charset="0"/>
              </a:rPr>
              <a:t>Isoquant &amp; Isoquant Map</a:t>
            </a:r>
          </a:p>
        </p:txBody>
      </p:sp>
      <p:sp>
        <p:nvSpPr>
          <p:cNvPr id="3" name="Content Placeholder 2">
            <a:extLst>
              <a:ext uri="{FF2B5EF4-FFF2-40B4-BE49-F238E27FC236}">
                <a16:creationId xmlns:a16="http://schemas.microsoft.com/office/drawing/2014/main" id="{50E8C23F-DFEE-481D-AA3A-408F2EAD6BBE}"/>
              </a:ext>
            </a:extLst>
          </p:cNvPr>
          <p:cNvSpPr>
            <a:spLocks noGrp="1"/>
          </p:cNvSpPr>
          <p:nvPr>
            <p:ph sz="half" idx="1"/>
          </p:nvPr>
        </p:nvSpPr>
        <p:spPr>
          <a:xfrm>
            <a:off x="1097278" y="1964986"/>
            <a:ext cx="5536985" cy="3904108"/>
          </a:xfrm>
        </p:spPr>
        <p:txBody>
          <a:bodyPr>
            <a:noAutofit/>
          </a:bodyPr>
          <a:lstStyle/>
          <a:p>
            <a:pPr marL="0" indent="0" algn="just">
              <a:buNone/>
            </a:pPr>
            <a:r>
              <a:rPr lang="en-US" sz="2200" dirty="0">
                <a:solidFill>
                  <a:schemeClr val="tx1"/>
                </a:solidFill>
              </a:rPr>
              <a:t>An Isoquant is defined </a:t>
            </a:r>
            <a:r>
              <a:rPr lang="en-US" sz="2200" b="1" dirty="0">
                <a:solidFill>
                  <a:schemeClr val="tx1"/>
                </a:solidFill>
              </a:rPr>
              <a:t>as the curve passing through the plotted points representing all the combinations of the two factors of production which will produce a given output.</a:t>
            </a:r>
          </a:p>
          <a:p>
            <a:pPr marL="0" indent="0" algn="just">
              <a:buNone/>
            </a:pPr>
            <a:r>
              <a:rPr lang="en-US" sz="2200" dirty="0">
                <a:solidFill>
                  <a:schemeClr val="tx1"/>
                </a:solidFill>
              </a:rPr>
              <a:t>Figure besides gives a typical Isoquant diagram whereas one moves upward to the right, higher levels of outputs are obtained, using larger quantities of inputs.</a:t>
            </a:r>
          </a:p>
          <a:p>
            <a:pPr marL="0" indent="0" algn="just">
              <a:buNone/>
            </a:pPr>
            <a:r>
              <a:rPr lang="en-US" sz="2200" b="1" dirty="0">
                <a:solidFill>
                  <a:schemeClr val="tx1"/>
                </a:solidFill>
              </a:rPr>
              <a:t>For each level of output there will be a different Isoquant. </a:t>
            </a:r>
          </a:p>
          <a:p>
            <a:pPr marL="0" indent="0" algn="just">
              <a:buNone/>
            </a:pPr>
            <a:r>
              <a:rPr lang="en-US" sz="2200" dirty="0">
                <a:solidFill>
                  <a:schemeClr val="tx1"/>
                </a:solidFill>
              </a:rPr>
              <a:t>When whole array of isoquants are shown on graph, it is called an Isoquant Map.</a:t>
            </a:r>
          </a:p>
        </p:txBody>
      </p:sp>
      <p:pic>
        <p:nvPicPr>
          <p:cNvPr id="1028" name="Picture 4" descr="Study Notes on Isoquants ( With Diagram)">
            <a:extLst>
              <a:ext uri="{FF2B5EF4-FFF2-40B4-BE49-F238E27FC236}">
                <a16:creationId xmlns:a16="http://schemas.microsoft.com/office/drawing/2014/main" id="{EEEECA3B-5608-4838-A633-A831A35F0BC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315199" y="1964987"/>
            <a:ext cx="3779521" cy="3904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587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3A04-6FEA-4DFE-AB73-BCD0C5123116}"/>
              </a:ext>
            </a:extLst>
          </p:cNvPr>
          <p:cNvSpPr>
            <a:spLocks noGrp="1"/>
          </p:cNvSpPr>
          <p:nvPr>
            <p:ph type="title"/>
          </p:nvPr>
        </p:nvSpPr>
        <p:spPr/>
        <p:txBody>
          <a:bodyPr>
            <a:noAutofit/>
          </a:bodyPr>
          <a:lstStyle/>
          <a:p>
            <a:pPr algn="ctr"/>
            <a:r>
              <a:rPr lang="en-US" sz="4000" dirty="0">
                <a:solidFill>
                  <a:schemeClr val="tx1"/>
                </a:solidFill>
              </a:rPr>
              <a:t>Substitutability of Inputs</a:t>
            </a:r>
            <a:br>
              <a:rPr lang="en-US" sz="4000" dirty="0">
                <a:solidFill>
                  <a:schemeClr val="tx1"/>
                </a:solidFill>
              </a:rPr>
            </a:br>
            <a:r>
              <a:rPr lang="en-US" sz="2800" dirty="0">
                <a:solidFill>
                  <a:schemeClr val="tx1"/>
                </a:solidFill>
              </a:rPr>
              <a:t>Assumption in Isoquant Diagram is that the inputs can be substituted for each other.</a:t>
            </a:r>
          </a:p>
        </p:txBody>
      </p:sp>
      <p:pic>
        <p:nvPicPr>
          <p:cNvPr id="8" name="Picture 2" descr="9-1 Learning Objectives  Graph a typical production isoquant and ...">
            <a:extLst>
              <a:ext uri="{FF2B5EF4-FFF2-40B4-BE49-F238E27FC236}">
                <a16:creationId xmlns:a16="http://schemas.microsoft.com/office/drawing/2014/main" id="{94BEB3A3-51CA-4D91-B889-8A33F82C563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420524" y="2008286"/>
            <a:ext cx="4938712" cy="40909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8 productionpart2">
            <a:extLst>
              <a:ext uri="{FF2B5EF4-FFF2-40B4-BE49-F238E27FC236}">
                <a16:creationId xmlns:a16="http://schemas.microsoft.com/office/drawing/2014/main" id="{163DFF9B-8313-42E0-90F4-77CA96C7D05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097280" y="2008285"/>
            <a:ext cx="4937125" cy="409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16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ECON 150: Microeconomics">
            <a:extLst>
              <a:ext uri="{FF2B5EF4-FFF2-40B4-BE49-F238E27FC236}">
                <a16:creationId xmlns:a16="http://schemas.microsoft.com/office/drawing/2014/main" id="{0DF1A7A7-A156-47C5-B436-331E4A81C0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65" b="9349"/>
          <a:stretch/>
        </p:blipFill>
        <p:spPr bwMode="auto">
          <a:xfrm>
            <a:off x="1606074" y="643467"/>
            <a:ext cx="8979852" cy="505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761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 name="Rectangle 85">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 name="Rectangle 8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lose up of text on a white background&#10;&#10;Description automatically generated">
            <a:extLst>
              <a:ext uri="{FF2B5EF4-FFF2-40B4-BE49-F238E27FC236}">
                <a16:creationId xmlns:a16="http://schemas.microsoft.com/office/drawing/2014/main" id="{C01E6C5B-CDF2-4C3D-80D3-194702AFB7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1368" y="905933"/>
            <a:ext cx="10181268" cy="5039728"/>
          </a:xfrm>
          <a:prstGeom prst="rect">
            <a:avLst/>
          </a:prstGeom>
        </p:spPr>
      </p:pic>
    </p:spTree>
    <p:extLst>
      <p:ext uri="{BB962C8B-B14F-4D97-AF65-F5344CB8AC3E}">
        <p14:creationId xmlns:p14="http://schemas.microsoft.com/office/powerpoint/2010/main" val="1375363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2854-DB92-48DE-9E88-9390B0CB9BF8}"/>
              </a:ext>
            </a:extLst>
          </p:cNvPr>
          <p:cNvSpPr>
            <a:spLocks noGrp="1"/>
          </p:cNvSpPr>
          <p:nvPr>
            <p:ph type="title"/>
          </p:nvPr>
        </p:nvSpPr>
        <p:spPr/>
        <p:txBody>
          <a:bodyPr>
            <a:normAutofit/>
          </a:bodyPr>
          <a:lstStyle/>
          <a:p>
            <a:pPr algn="ctr"/>
            <a:r>
              <a:rPr lang="en-US" sz="4000" dirty="0">
                <a:solidFill>
                  <a:schemeClr val="tx1"/>
                </a:solidFill>
              </a:rPr>
              <a:t>Optimal Input Combinations</a:t>
            </a:r>
          </a:p>
        </p:txBody>
      </p:sp>
      <p:sp>
        <p:nvSpPr>
          <p:cNvPr id="3" name="Content Placeholder 2">
            <a:extLst>
              <a:ext uri="{FF2B5EF4-FFF2-40B4-BE49-F238E27FC236}">
                <a16:creationId xmlns:a16="http://schemas.microsoft.com/office/drawing/2014/main" id="{5B307500-BDB3-40F5-A7A4-1D13D9CD7253}"/>
              </a:ext>
            </a:extLst>
          </p:cNvPr>
          <p:cNvSpPr>
            <a:spLocks noGrp="1"/>
          </p:cNvSpPr>
          <p:nvPr>
            <p:ph idx="1"/>
          </p:nvPr>
        </p:nvSpPr>
        <p:spPr>
          <a:xfrm>
            <a:off x="1097280" y="2587556"/>
            <a:ext cx="10058400" cy="3223171"/>
          </a:xfrm>
        </p:spPr>
        <p:txBody>
          <a:bodyPr anchor="t">
            <a:normAutofit/>
          </a:bodyPr>
          <a:lstStyle/>
          <a:p>
            <a:pPr algn="just"/>
            <a:r>
              <a:rPr lang="en-US" sz="2200" dirty="0">
                <a:solidFill>
                  <a:schemeClr val="tx1"/>
                </a:solidFill>
              </a:rPr>
              <a:t>So far, we have discussed the production function which has purely physical or technological character,</a:t>
            </a:r>
          </a:p>
          <a:p>
            <a:pPr algn="just"/>
            <a:r>
              <a:rPr lang="en-US" sz="2200" dirty="0">
                <a:solidFill>
                  <a:schemeClr val="tx1"/>
                </a:solidFill>
              </a:rPr>
              <a:t>However, it does not tell which input combinations are optimal; for that purpose, One must consider the input prices.</a:t>
            </a:r>
          </a:p>
          <a:p>
            <a:pPr algn="just"/>
            <a:r>
              <a:rPr lang="en-US" sz="2200" dirty="0">
                <a:solidFill>
                  <a:schemeClr val="tx1"/>
                </a:solidFill>
              </a:rPr>
              <a:t>Iso-cost curve shows the quantities of Labor and Capital that can be purchased for Rs.5 lakh, another </a:t>
            </a:r>
            <a:r>
              <a:rPr lang="en-US" sz="2200" dirty="0" err="1">
                <a:solidFill>
                  <a:schemeClr val="tx1"/>
                </a:solidFill>
              </a:rPr>
              <a:t>Isocost</a:t>
            </a:r>
            <a:r>
              <a:rPr lang="en-US" sz="2200" dirty="0">
                <a:solidFill>
                  <a:schemeClr val="tx1"/>
                </a:solidFill>
              </a:rPr>
              <a:t> curve showing the quantities which can be purchased for Rs.6 lakh and so on.</a:t>
            </a:r>
          </a:p>
        </p:txBody>
      </p:sp>
    </p:spTree>
    <p:extLst>
      <p:ext uri="{BB962C8B-B14F-4D97-AF65-F5344CB8AC3E}">
        <p14:creationId xmlns:p14="http://schemas.microsoft.com/office/powerpoint/2010/main" val="1502600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AC760-9689-4606-8798-EDA8B5FF7940}"/>
              </a:ext>
            </a:extLst>
          </p:cNvPr>
          <p:cNvSpPr>
            <a:spLocks noGrp="1"/>
          </p:cNvSpPr>
          <p:nvPr>
            <p:ph type="title"/>
          </p:nvPr>
        </p:nvSpPr>
        <p:spPr/>
        <p:txBody>
          <a:bodyPr>
            <a:normAutofit/>
          </a:bodyPr>
          <a:lstStyle/>
          <a:p>
            <a:pPr algn="ctr"/>
            <a:r>
              <a:rPr lang="en-US" sz="4000" dirty="0" err="1">
                <a:solidFill>
                  <a:schemeClr val="tx1"/>
                </a:solidFill>
              </a:rPr>
              <a:t>Isocost</a:t>
            </a:r>
            <a:r>
              <a:rPr lang="en-US" sz="4000" dirty="0">
                <a:solidFill>
                  <a:schemeClr val="tx1"/>
                </a:solidFill>
              </a:rPr>
              <a:t> Curves</a:t>
            </a:r>
          </a:p>
        </p:txBody>
      </p:sp>
      <p:pic>
        <p:nvPicPr>
          <p:cNvPr id="1026" name="Picture 2" descr="Unit 2 c">
            <a:extLst>
              <a:ext uri="{FF2B5EF4-FFF2-40B4-BE49-F238E27FC236}">
                <a16:creationId xmlns:a16="http://schemas.microsoft.com/office/drawing/2014/main" id="{36F5751F-F8C6-4472-BDE0-3CEA43727C3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96963" y="2005608"/>
            <a:ext cx="4938712" cy="370403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descr="A screenshot of a cell phone&#10;&#10;Description automatically generated">
            <a:extLst>
              <a:ext uri="{FF2B5EF4-FFF2-40B4-BE49-F238E27FC236}">
                <a16:creationId xmlns:a16="http://schemas.microsoft.com/office/drawing/2014/main" id="{ECD9CD73-360C-47CC-99D1-2438E32D41F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38170" y="2005607"/>
            <a:ext cx="4756867" cy="3704033"/>
          </a:xfrm>
        </p:spPr>
      </p:pic>
    </p:spTree>
    <p:extLst>
      <p:ext uri="{BB962C8B-B14F-4D97-AF65-F5344CB8AC3E}">
        <p14:creationId xmlns:p14="http://schemas.microsoft.com/office/powerpoint/2010/main" val="3541729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3BD1-7E9E-40F6-9B17-EB2C74D0B528}"/>
              </a:ext>
            </a:extLst>
          </p:cNvPr>
          <p:cNvSpPr>
            <a:spLocks noGrp="1"/>
          </p:cNvSpPr>
          <p:nvPr>
            <p:ph type="title"/>
          </p:nvPr>
        </p:nvSpPr>
        <p:spPr/>
        <p:txBody>
          <a:bodyPr>
            <a:normAutofit/>
          </a:bodyPr>
          <a:lstStyle/>
          <a:p>
            <a:pPr algn="ctr"/>
            <a:r>
              <a:rPr lang="en-US" sz="4000" dirty="0">
                <a:solidFill>
                  <a:schemeClr val="tx1"/>
                </a:solidFill>
              </a:rPr>
              <a:t>Least-Cost Combination of Inputs – How to Obtain?</a:t>
            </a:r>
          </a:p>
        </p:txBody>
      </p:sp>
      <p:sp>
        <p:nvSpPr>
          <p:cNvPr id="3" name="Content Placeholder 2">
            <a:extLst>
              <a:ext uri="{FF2B5EF4-FFF2-40B4-BE49-F238E27FC236}">
                <a16:creationId xmlns:a16="http://schemas.microsoft.com/office/drawing/2014/main" id="{4C7AC640-4869-4518-BD00-F7747E6A2FFF}"/>
              </a:ext>
            </a:extLst>
          </p:cNvPr>
          <p:cNvSpPr>
            <a:spLocks noGrp="1"/>
          </p:cNvSpPr>
          <p:nvPr>
            <p:ph idx="1"/>
          </p:nvPr>
        </p:nvSpPr>
        <p:spPr/>
        <p:txBody>
          <a:bodyPr anchor="ctr">
            <a:noAutofit/>
          </a:bodyPr>
          <a:lstStyle/>
          <a:p>
            <a:pPr algn="just"/>
            <a:r>
              <a:rPr lang="en-US" sz="2200" dirty="0">
                <a:solidFill>
                  <a:schemeClr val="tx1"/>
                </a:solidFill>
              </a:rPr>
              <a:t>Now, we can easily superimpose the </a:t>
            </a:r>
            <a:r>
              <a:rPr lang="en-US" sz="2200" dirty="0" err="1">
                <a:solidFill>
                  <a:schemeClr val="tx1"/>
                </a:solidFill>
              </a:rPr>
              <a:t>isocost</a:t>
            </a:r>
            <a:r>
              <a:rPr lang="en-US" sz="2200" dirty="0">
                <a:solidFill>
                  <a:schemeClr val="tx1"/>
                </a:solidFill>
              </a:rPr>
              <a:t> diagram on the isoquant diagram (as the axes in both the cases represent represent the same variables).  With the help of the figure, one can ascertain the maximum output for a given outlay.  This maximum output which is possible with a given outlay, is represented by the isoquant tangency to the </a:t>
            </a:r>
            <a:r>
              <a:rPr lang="en-US" sz="2200" dirty="0" err="1">
                <a:solidFill>
                  <a:schemeClr val="tx1"/>
                </a:solidFill>
              </a:rPr>
              <a:t>isocost</a:t>
            </a:r>
            <a:r>
              <a:rPr lang="en-US" sz="2200" dirty="0">
                <a:solidFill>
                  <a:schemeClr val="tx1"/>
                </a:solidFill>
              </a:rPr>
              <a:t> curve.</a:t>
            </a:r>
          </a:p>
          <a:p>
            <a:pPr algn="just"/>
            <a:endParaRPr lang="en-US" sz="2200" dirty="0">
              <a:solidFill>
                <a:schemeClr val="tx1"/>
              </a:solidFill>
            </a:endParaRPr>
          </a:p>
        </p:txBody>
      </p:sp>
    </p:spTree>
    <p:extLst>
      <p:ext uri="{BB962C8B-B14F-4D97-AF65-F5344CB8AC3E}">
        <p14:creationId xmlns:p14="http://schemas.microsoft.com/office/powerpoint/2010/main" val="902892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C5090411-BA0D-48BE-8FE8-2897240B61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9140" y="905933"/>
            <a:ext cx="10258816" cy="5039728"/>
          </a:xfrm>
          <a:prstGeom prst="rect">
            <a:avLst/>
          </a:prstGeom>
        </p:spPr>
      </p:pic>
    </p:spTree>
    <p:extLst>
      <p:ext uri="{BB962C8B-B14F-4D97-AF65-F5344CB8AC3E}">
        <p14:creationId xmlns:p14="http://schemas.microsoft.com/office/powerpoint/2010/main" val="3645657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FA35F-AB07-4027-85DE-DF6591D8065F}"/>
              </a:ext>
            </a:extLst>
          </p:cNvPr>
          <p:cNvSpPr>
            <a:spLocks noGrp="1"/>
          </p:cNvSpPr>
          <p:nvPr>
            <p:ph type="title"/>
          </p:nvPr>
        </p:nvSpPr>
        <p:spPr/>
        <p:txBody>
          <a:bodyPr>
            <a:normAutofit/>
          </a:bodyPr>
          <a:lstStyle/>
          <a:p>
            <a:pPr algn="ctr"/>
            <a:r>
              <a:rPr lang="en-US" sz="4000" dirty="0">
                <a:solidFill>
                  <a:schemeClr val="tx1"/>
                </a:solidFill>
              </a:rPr>
              <a:t>Least-Cost Combination of Inputs</a:t>
            </a:r>
            <a:endParaRPr lang="en-US" sz="4000" dirty="0"/>
          </a:p>
        </p:txBody>
      </p:sp>
      <p:sp>
        <p:nvSpPr>
          <p:cNvPr id="3" name="Content Placeholder 2">
            <a:extLst>
              <a:ext uri="{FF2B5EF4-FFF2-40B4-BE49-F238E27FC236}">
                <a16:creationId xmlns:a16="http://schemas.microsoft.com/office/drawing/2014/main" id="{027E22B9-D7CD-41B5-8DBD-92EECA74E8A7}"/>
              </a:ext>
            </a:extLst>
          </p:cNvPr>
          <p:cNvSpPr>
            <a:spLocks noGrp="1"/>
          </p:cNvSpPr>
          <p:nvPr>
            <p:ph idx="1"/>
          </p:nvPr>
        </p:nvSpPr>
        <p:spPr/>
        <p:txBody>
          <a:bodyPr anchor="ctr">
            <a:normAutofit/>
          </a:bodyPr>
          <a:lstStyle/>
          <a:p>
            <a:pPr algn="just"/>
            <a:r>
              <a:rPr lang="en-US" sz="2200" b="1" dirty="0">
                <a:solidFill>
                  <a:schemeClr val="tx1"/>
                </a:solidFill>
              </a:rPr>
              <a:t>The optimum combination of inputs is represented by Point E, the point of tangency.</a:t>
            </a:r>
          </a:p>
          <a:p>
            <a:pPr algn="just"/>
            <a:r>
              <a:rPr lang="en-US" sz="2200" b="1" dirty="0">
                <a:solidFill>
                  <a:schemeClr val="tx1"/>
                </a:solidFill>
              </a:rPr>
              <a:t>At this point, the Marginal Rate of Substitution (MRS/MRTS) between the inputs is equal to the ratio between the prices of the inputs.</a:t>
            </a:r>
          </a:p>
          <a:p>
            <a:pPr algn="just"/>
            <a:r>
              <a:rPr lang="en-US" sz="2200" dirty="0">
                <a:solidFill>
                  <a:schemeClr val="tx1"/>
                </a:solidFill>
              </a:rPr>
              <a:t>In order to minimize the costs for a given output, one has to refer the Isoquant and </a:t>
            </a:r>
            <a:r>
              <a:rPr lang="en-US" sz="2200" dirty="0" err="1">
                <a:solidFill>
                  <a:schemeClr val="tx1"/>
                </a:solidFill>
              </a:rPr>
              <a:t>Isocost</a:t>
            </a:r>
            <a:r>
              <a:rPr lang="en-US" sz="2200" dirty="0">
                <a:solidFill>
                  <a:schemeClr val="tx1"/>
                </a:solidFill>
              </a:rPr>
              <a:t> curves. </a:t>
            </a:r>
            <a:r>
              <a:rPr lang="en-US" sz="2200" b="1" dirty="0">
                <a:solidFill>
                  <a:schemeClr val="tx1"/>
                </a:solidFill>
              </a:rPr>
              <a:t>It should be clear that, minimum cost for the output is represented by </a:t>
            </a:r>
            <a:r>
              <a:rPr lang="en-US" sz="2200" b="1" dirty="0" err="1">
                <a:solidFill>
                  <a:schemeClr val="tx1"/>
                </a:solidFill>
              </a:rPr>
              <a:t>Isocost</a:t>
            </a:r>
            <a:r>
              <a:rPr lang="en-US" sz="2200" b="1" dirty="0">
                <a:solidFill>
                  <a:schemeClr val="tx1"/>
                </a:solidFill>
              </a:rPr>
              <a:t> line tangency to Isoquant.</a:t>
            </a:r>
          </a:p>
          <a:p>
            <a:endParaRPr lang="en-US" sz="2200" dirty="0"/>
          </a:p>
        </p:txBody>
      </p:sp>
    </p:spTree>
    <p:extLst>
      <p:ext uri="{BB962C8B-B14F-4D97-AF65-F5344CB8AC3E}">
        <p14:creationId xmlns:p14="http://schemas.microsoft.com/office/powerpoint/2010/main" val="1694164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5158-911A-4FDF-94E5-D20BAE0E7979}"/>
              </a:ext>
            </a:extLst>
          </p:cNvPr>
          <p:cNvSpPr>
            <a:spLocks noGrp="1"/>
          </p:cNvSpPr>
          <p:nvPr>
            <p:ph type="title"/>
          </p:nvPr>
        </p:nvSpPr>
        <p:spPr/>
        <p:txBody>
          <a:bodyPr>
            <a:normAutofit/>
          </a:bodyPr>
          <a:lstStyle/>
          <a:p>
            <a:pPr algn="ctr"/>
            <a:r>
              <a:rPr lang="en-US" sz="4000" dirty="0">
                <a:solidFill>
                  <a:schemeClr val="tx1"/>
                </a:solidFill>
              </a:rPr>
              <a:t>Expansion Path</a:t>
            </a:r>
          </a:p>
        </p:txBody>
      </p:sp>
      <p:pic>
        <p:nvPicPr>
          <p:cNvPr id="2050" name="Picture 2" descr="Expansion path">
            <a:extLst>
              <a:ext uri="{FF2B5EF4-FFF2-40B4-BE49-F238E27FC236}">
                <a16:creationId xmlns:a16="http://schemas.microsoft.com/office/drawing/2014/main" id="{45790008-0B8A-4A99-A929-4B7E9FDE8575}"/>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11470" t="19913" b="19158"/>
          <a:stretch/>
        </p:blipFill>
        <p:spPr bwMode="auto">
          <a:xfrm>
            <a:off x="1097280" y="2178996"/>
            <a:ext cx="5342431" cy="36478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utput Expansion Path (OEP): An Overview">
            <a:extLst>
              <a:ext uri="{FF2B5EF4-FFF2-40B4-BE49-F238E27FC236}">
                <a16:creationId xmlns:a16="http://schemas.microsoft.com/office/drawing/2014/main" id="{59DFCA66-32E4-4370-81FF-132773A92FC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419974" y="2178996"/>
            <a:ext cx="3674745" cy="3647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87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3F5F-84EA-48BF-A902-B304F92BD8B1}"/>
              </a:ext>
            </a:extLst>
          </p:cNvPr>
          <p:cNvSpPr>
            <a:spLocks noGrp="1"/>
          </p:cNvSpPr>
          <p:nvPr>
            <p:ph type="title"/>
          </p:nvPr>
        </p:nvSpPr>
        <p:spPr/>
        <p:txBody>
          <a:bodyPr/>
          <a:lstStyle/>
          <a:p>
            <a:endParaRPr lang="en-US"/>
          </a:p>
        </p:txBody>
      </p:sp>
      <p:pic>
        <p:nvPicPr>
          <p:cNvPr id="2050" name="Picture 2" descr="The Impact of Artificial Intelligence - Widespread Job Losses">
            <a:extLst>
              <a:ext uri="{FF2B5EF4-FFF2-40B4-BE49-F238E27FC236}">
                <a16:creationId xmlns:a16="http://schemas.microsoft.com/office/drawing/2014/main" id="{EC6AFE93-3C2D-4981-A374-9773F250620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86603"/>
            <a:ext cx="5593806" cy="58636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FDF052A-C4B2-42A2-9747-12479D33DCB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02194" y="286603"/>
            <a:ext cx="5593806" cy="586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847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39AD-2C52-4686-943F-A0267AF1C4CB}"/>
              </a:ext>
            </a:extLst>
          </p:cNvPr>
          <p:cNvSpPr>
            <a:spLocks noGrp="1"/>
          </p:cNvSpPr>
          <p:nvPr>
            <p:ph type="title"/>
          </p:nvPr>
        </p:nvSpPr>
        <p:spPr>
          <a:xfrm>
            <a:off x="0" y="286603"/>
            <a:ext cx="12024986" cy="1450757"/>
          </a:xfrm>
        </p:spPr>
        <p:txBody>
          <a:bodyPr/>
          <a:lstStyle/>
          <a:p>
            <a:endParaRPr lang="en-US"/>
          </a:p>
        </p:txBody>
      </p:sp>
      <p:pic>
        <p:nvPicPr>
          <p:cNvPr id="3074" name="Picture 2" descr="Self-Driving Car Test: Steve Mahan - YouTube">
            <a:extLst>
              <a:ext uri="{FF2B5EF4-FFF2-40B4-BE49-F238E27FC236}">
                <a16:creationId xmlns:a16="http://schemas.microsoft.com/office/drawing/2014/main" id="{E93144F2-824F-45D7-854A-E22E9B6706D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0" y="286604"/>
            <a:ext cx="5862181" cy="57759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rom drones to robot dogs, the autonomous solutions delivery services">
            <a:extLst>
              <a:ext uri="{FF2B5EF4-FFF2-40B4-BE49-F238E27FC236}">
                <a16:creationId xmlns:a16="http://schemas.microsoft.com/office/drawing/2014/main" id="{2BFE489E-B3EC-4019-8D75-D7FFA01795B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87441" y="286603"/>
            <a:ext cx="5824603" cy="577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34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F9952-1E7E-46C4-998B-FCD0604EA669}"/>
              </a:ext>
            </a:extLst>
          </p:cNvPr>
          <p:cNvSpPr>
            <a:spLocks noGrp="1"/>
          </p:cNvSpPr>
          <p:nvPr>
            <p:ph type="title"/>
          </p:nvPr>
        </p:nvSpPr>
        <p:spPr/>
        <p:txBody>
          <a:bodyPr>
            <a:normAutofit/>
          </a:bodyPr>
          <a:lstStyle/>
          <a:p>
            <a:pPr algn="ctr"/>
            <a:r>
              <a:rPr lang="en-US" sz="4000" dirty="0">
                <a:solidFill>
                  <a:schemeClr val="tx1"/>
                </a:solidFill>
              </a:rPr>
              <a:t>Production Function with all variable inputs – Returns to Scale</a:t>
            </a:r>
          </a:p>
        </p:txBody>
      </p:sp>
      <p:sp>
        <p:nvSpPr>
          <p:cNvPr id="3" name="Content Placeholder 2">
            <a:extLst>
              <a:ext uri="{FF2B5EF4-FFF2-40B4-BE49-F238E27FC236}">
                <a16:creationId xmlns:a16="http://schemas.microsoft.com/office/drawing/2014/main" id="{7543C6DF-A58A-43E9-9406-FD060B09FE31}"/>
              </a:ext>
            </a:extLst>
          </p:cNvPr>
          <p:cNvSpPr>
            <a:spLocks noGrp="1"/>
          </p:cNvSpPr>
          <p:nvPr>
            <p:ph idx="1"/>
          </p:nvPr>
        </p:nvSpPr>
        <p:spPr>
          <a:xfrm>
            <a:off x="1097280" y="1845733"/>
            <a:ext cx="10058400" cy="4366223"/>
          </a:xfrm>
        </p:spPr>
        <p:txBody>
          <a:bodyPr>
            <a:noAutofit/>
          </a:bodyPr>
          <a:lstStyle/>
          <a:p>
            <a:pPr algn="just"/>
            <a:r>
              <a:rPr lang="en-US" sz="2200" dirty="0">
                <a:solidFill>
                  <a:schemeClr val="tx1"/>
                </a:solidFill>
              </a:rPr>
              <a:t>A situation where all inputs are subject to variation is a case of long-run production function.</a:t>
            </a:r>
          </a:p>
          <a:p>
            <a:pPr algn="just"/>
            <a:r>
              <a:rPr lang="en-US" sz="2200" dirty="0">
                <a:solidFill>
                  <a:schemeClr val="tx1"/>
                </a:solidFill>
              </a:rPr>
              <a:t>In the short run, fixed inputs set an upper limit to the output because, additional units of variable factors are not accompanied by a corresponding change in the fixed factors of production. Consequently, contribution of variable inputs declines.</a:t>
            </a:r>
          </a:p>
          <a:p>
            <a:pPr algn="just"/>
            <a:r>
              <a:rPr lang="en-US" sz="2200" dirty="0">
                <a:solidFill>
                  <a:schemeClr val="tx1"/>
                </a:solidFill>
              </a:rPr>
              <a:t>By definition, in the long run such limitations do not exist. In the long run all inputs can change. Let us consider two inputs, </a:t>
            </a:r>
            <a:r>
              <a:rPr lang="en-US" sz="2200" dirty="0" err="1">
                <a:solidFill>
                  <a:schemeClr val="tx1"/>
                </a:solidFill>
              </a:rPr>
              <a:t>labour</a:t>
            </a:r>
            <a:r>
              <a:rPr lang="en-US" sz="2200" dirty="0">
                <a:solidFill>
                  <a:schemeClr val="tx1"/>
                </a:solidFill>
              </a:rPr>
              <a:t>(L) and Capital(K), These can change in two ways:</a:t>
            </a:r>
          </a:p>
          <a:p>
            <a:pPr algn="just"/>
            <a:r>
              <a:rPr lang="en-US" sz="2200" dirty="0">
                <a:solidFill>
                  <a:schemeClr val="tx1"/>
                </a:solidFill>
              </a:rPr>
              <a:t>   1. both L and K change in the same proportion, implying that (K/L) ratio or technique of production remains the same, or</a:t>
            </a:r>
          </a:p>
          <a:p>
            <a:pPr algn="just"/>
            <a:r>
              <a:rPr lang="en-US" sz="2200" dirty="0">
                <a:solidFill>
                  <a:schemeClr val="tx1"/>
                </a:solidFill>
              </a:rPr>
              <a:t>   2. L and K change in different proportion, implying the (K/L) ratio or technique of production varies with change in output </a:t>
            </a:r>
          </a:p>
        </p:txBody>
      </p:sp>
    </p:spTree>
    <p:extLst>
      <p:ext uri="{BB962C8B-B14F-4D97-AF65-F5344CB8AC3E}">
        <p14:creationId xmlns:p14="http://schemas.microsoft.com/office/powerpoint/2010/main" val="1625638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BE30-DDBF-4D24-A45A-023557EEFF96}"/>
              </a:ext>
            </a:extLst>
          </p:cNvPr>
          <p:cNvSpPr>
            <a:spLocks noGrp="1"/>
          </p:cNvSpPr>
          <p:nvPr>
            <p:ph type="title"/>
          </p:nvPr>
        </p:nvSpPr>
        <p:spPr/>
        <p:txBody>
          <a:bodyPr>
            <a:normAutofit/>
          </a:bodyPr>
          <a:lstStyle/>
          <a:p>
            <a:pPr algn="ctr"/>
            <a:r>
              <a:rPr lang="en-US" sz="4000" dirty="0">
                <a:solidFill>
                  <a:schemeClr val="tx1"/>
                </a:solidFill>
                <a:latin typeface="Arial" panose="020B0604020202020204" pitchFamily="34" charset="0"/>
                <a:cs typeface="Arial" panose="020B0604020202020204" pitchFamily="34" charset="0"/>
              </a:rPr>
              <a:t>Production function – What is it?</a:t>
            </a:r>
          </a:p>
        </p:txBody>
      </p:sp>
      <p:sp>
        <p:nvSpPr>
          <p:cNvPr id="3" name="Content Placeholder 2">
            <a:extLst>
              <a:ext uri="{FF2B5EF4-FFF2-40B4-BE49-F238E27FC236}">
                <a16:creationId xmlns:a16="http://schemas.microsoft.com/office/drawing/2014/main" id="{E9704491-1748-4FF8-858A-78A9F74439E4}"/>
              </a:ext>
            </a:extLst>
          </p:cNvPr>
          <p:cNvSpPr>
            <a:spLocks noGrp="1"/>
          </p:cNvSpPr>
          <p:nvPr>
            <p:ph idx="1"/>
          </p:nvPr>
        </p:nvSpPr>
        <p:spPr>
          <a:xfrm>
            <a:off x="1097280" y="2130358"/>
            <a:ext cx="10058400" cy="3738736"/>
          </a:xfrm>
        </p:spPr>
        <p:txBody>
          <a:bodyPr>
            <a:normAutofit/>
          </a:bodyPr>
          <a:lstStyle/>
          <a:p>
            <a:pPr algn="just">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 The term “Production function” refers to the relationship between the inputs and the outputs produced by them. </a:t>
            </a:r>
          </a:p>
          <a:p>
            <a:pPr algn="just">
              <a:buFont typeface="Arial" panose="020B0604020202020204" pitchFamily="34" charset="0"/>
              <a:buChar char="•"/>
            </a:pPr>
            <a:endParaRPr lang="en-US" sz="2200" dirty="0">
              <a:solidFill>
                <a:schemeClr val="tx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 The relationship is purely physical or technological in character, that is, it ignores the prices of inputs and outputs.</a:t>
            </a:r>
          </a:p>
          <a:p>
            <a:pPr algn="just">
              <a:buFont typeface="Arial" panose="020B0604020202020204" pitchFamily="34" charset="0"/>
              <a:buChar char="•"/>
            </a:pPr>
            <a:endParaRPr lang="en-US" sz="2200" dirty="0">
              <a:solidFill>
                <a:schemeClr val="tx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 The study of production function is directed towards establishing the maximum output which can be achieved with a given set of resources or inputs and with a given state of technology.</a:t>
            </a:r>
          </a:p>
        </p:txBody>
      </p:sp>
    </p:spTree>
    <p:extLst>
      <p:ext uri="{BB962C8B-B14F-4D97-AF65-F5344CB8AC3E}">
        <p14:creationId xmlns:p14="http://schemas.microsoft.com/office/powerpoint/2010/main" val="3085252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403ADC-6029-4132-B60C-6315AF9AEAF1}"/>
              </a:ext>
            </a:extLst>
          </p:cNvPr>
          <p:cNvSpPr>
            <a:spLocks noGrp="1"/>
          </p:cNvSpPr>
          <p:nvPr>
            <p:ph idx="4294967295"/>
          </p:nvPr>
        </p:nvSpPr>
        <p:spPr>
          <a:xfrm>
            <a:off x="1083365" y="1321903"/>
            <a:ext cx="10058400" cy="4547085"/>
          </a:xfrm>
        </p:spPr>
        <p:txBody>
          <a:bodyPr>
            <a:normAutofit lnSpcReduction="10000"/>
          </a:bodyPr>
          <a:lstStyle/>
          <a:p>
            <a:pPr algn="just"/>
            <a:r>
              <a:rPr lang="en-US" sz="2200" b="1" dirty="0">
                <a:solidFill>
                  <a:schemeClr val="tx1"/>
                </a:solidFill>
              </a:rPr>
              <a:t>The percentage increase in output when all inputs vary in the same proportion is known as  “Returns to Scale”. </a:t>
            </a:r>
            <a:r>
              <a:rPr lang="en-US" sz="2200" dirty="0">
                <a:solidFill>
                  <a:schemeClr val="tx1"/>
                </a:solidFill>
              </a:rPr>
              <a:t> Obviously, returns to scale relate to greater use of inputs maintaining the same technique of production.  Where returns to scale occurs, </a:t>
            </a:r>
            <a:r>
              <a:rPr lang="en-US" sz="2200" b="1" dirty="0">
                <a:solidFill>
                  <a:schemeClr val="tx1"/>
                </a:solidFill>
              </a:rPr>
              <a:t>three alternative situations </a:t>
            </a:r>
            <a:r>
              <a:rPr lang="en-US" sz="2200" dirty="0">
                <a:solidFill>
                  <a:schemeClr val="tx1"/>
                </a:solidFill>
              </a:rPr>
              <a:t>are possible:</a:t>
            </a:r>
          </a:p>
          <a:p>
            <a:pPr marL="0" indent="0" algn="just">
              <a:buNone/>
            </a:pPr>
            <a:r>
              <a:rPr lang="en-US" sz="2200" dirty="0">
                <a:solidFill>
                  <a:schemeClr val="tx1"/>
                </a:solidFill>
              </a:rPr>
              <a:t> </a:t>
            </a:r>
          </a:p>
          <a:p>
            <a:pPr marL="0" indent="0" algn="just">
              <a:buNone/>
            </a:pPr>
            <a:r>
              <a:rPr lang="en-US" sz="2200" dirty="0">
                <a:solidFill>
                  <a:schemeClr val="tx1"/>
                </a:solidFill>
              </a:rPr>
              <a:t>1. </a:t>
            </a:r>
            <a:r>
              <a:rPr lang="en-US" sz="2200" b="1" dirty="0">
                <a:solidFill>
                  <a:schemeClr val="tx1"/>
                </a:solidFill>
              </a:rPr>
              <a:t>Increasing Returns to Scale: </a:t>
            </a:r>
            <a:r>
              <a:rPr lang="en-US" sz="2200" dirty="0">
                <a:solidFill>
                  <a:schemeClr val="tx1"/>
                </a:solidFill>
              </a:rPr>
              <a:t>Output increases by a greater proportion than the </a:t>
            </a:r>
          </a:p>
          <a:p>
            <a:pPr marL="0" indent="0" algn="just">
              <a:buNone/>
            </a:pPr>
            <a:r>
              <a:rPr lang="en-US" sz="2200" dirty="0">
                <a:solidFill>
                  <a:schemeClr val="tx1"/>
                </a:solidFill>
              </a:rPr>
              <a:t>        increase in inputs.</a:t>
            </a:r>
          </a:p>
          <a:p>
            <a:pPr algn="just"/>
            <a:r>
              <a:rPr lang="en-US" sz="2200" dirty="0">
                <a:solidFill>
                  <a:schemeClr val="tx1"/>
                </a:solidFill>
              </a:rPr>
              <a:t>2. </a:t>
            </a:r>
            <a:r>
              <a:rPr lang="en-US" sz="2200" b="1" dirty="0">
                <a:solidFill>
                  <a:schemeClr val="tx1"/>
                </a:solidFill>
              </a:rPr>
              <a:t>Constant Returns to Scale: </a:t>
            </a:r>
            <a:r>
              <a:rPr lang="en-US" sz="2200" dirty="0">
                <a:solidFill>
                  <a:schemeClr val="tx1"/>
                </a:solidFill>
              </a:rPr>
              <a:t>Output increases in the same proportion as the increase</a:t>
            </a:r>
          </a:p>
          <a:p>
            <a:pPr algn="just"/>
            <a:r>
              <a:rPr lang="en-US" sz="2200" dirty="0">
                <a:solidFill>
                  <a:schemeClr val="tx1"/>
                </a:solidFill>
              </a:rPr>
              <a:t>       in inputs.</a:t>
            </a:r>
          </a:p>
          <a:p>
            <a:pPr marL="0" indent="0" algn="just">
              <a:buNone/>
            </a:pPr>
            <a:r>
              <a:rPr lang="en-US" sz="2200" dirty="0">
                <a:solidFill>
                  <a:schemeClr val="tx1"/>
                </a:solidFill>
              </a:rPr>
              <a:t> 3. </a:t>
            </a:r>
            <a:r>
              <a:rPr lang="en-US" sz="2200" b="1" dirty="0">
                <a:solidFill>
                  <a:schemeClr val="tx1"/>
                </a:solidFill>
              </a:rPr>
              <a:t>Decreasing Returns to Scale: </a:t>
            </a:r>
            <a:r>
              <a:rPr lang="en-US" sz="2200" dirty="0">
                <a:solidFill>
                  <a:schemeClr val="tx1"/>
                </a:solidFill>
              </a:rPr>
              <a:t>Output increases by a lesser proportion than the </a:t>
            </a:r>
          </a:p>
          <a:p>
            <a:pPr marL="0" indent="0" algn="just">
              <a:buNone/>
            </a:pPr>
            <a:r>
              <a:rPr lang="en-US" sz="2200" dirty="0">
                <a:solidFill>
                  <a:schemeClr val="tx1"/>
                </a:solidFill>
              </a:rPr>
              <a:t>        increase in inputs.</a:t>
            </a:r>
          </a:p>
        </p:txBody>
      </p:sp>
    </p:spTree>
    <p:extLst>
      <p:ext uri="{BB962C8B-B14F-4D97-AF65-F5344CB8AC3E}">
        <p14:creationId xmlns:p14="http://schemas.microsoft.com/office/powerpoint/2010/main" val="2856720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B434693C-C064-410C-930E-243F0781F298}"/>
              </a:ext>
            </a:extLst>
          </p:cNvPr>
          <p:cNvPicPr>
            <a:picLocks noChangeAspect="1"/>
          </p:cNvPicPr>
          <p:nvPr/>
        </p:nvPicPr>
        <p:blipFill rotWithShape="1">
          <a:blip r:embed="rId2">
            <a:extLst>
              <a:ext uri="{28A0092B-C50C-407E-A947-70E740481C1C}">
                <a14:useLocalDpi xmlns:a14="http://schemas.microsoft.com/office/drawing/2010/main" val="0"/>
              </a:ext>
            </a:extLst>
          </a:blip>
          <a:srcRect t="31796" b="6104"/>
          <a:stretch/>
        </p:blipFill>
        <p:spPr>
          <a:xfrm>
            <a:off x="1089764" y="588723"/>
            <a:ext cx="10058400" cy="5098094"/>
          </a:xfrm>
          <a:prstGeom prst="rect">
            <a:avLst/>
          </a:prstGeom>
        </p:spPr>
      </p:pic>
    </p:spTree>
    <p:extLst>
      <p:ext uri="{BB962C8B-B14F-4D97-AF65-F5344CB8AC3E}">
        <p14:creationId xmlns:p14="http://schemas.microsoft.com/office/powerpoint/2010/main" val="263942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Diseconomies of Scale Definition">
            <a:extLst>
              <a:ext uri="{FF2B5EF4-FFF2-40B4-BE49-F238E27FC236}">
                <a16:creationId xmlns:a16="http://schemas.microsoft.com/office/drawing/2014/main" id="{420AA5EA-512C-4944-8F07-42B7957671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4712" y="905933"/>
            <a:ext cx="10083451" cy="503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00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Economies Of Scope And Scale">
            <a:extLst>
              <a:ext uri="{FF2B5EF4-FFF2-40B4-BE49-F238E27FC236}">
                <a16:creationId xmlns:a16="http://schemas.microsoft.com/office/drawing/2014/main" id="{B6004D7E-3776-4DF4-99C4-5F95C6A50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619" y="413358"/>
            <a:ext cx="11060481" cy="576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582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Economies of Scale and Resource Mix">
            <a:extLst>
              <a:ext uri="{FF2B5EF4-FFF2-40B4-BE49-F238E27FC236}">
                <a16:creationId xmlns:a16="http://schemas.microsoft.com/office/drawing/2014/main" id="{2751D927-A9B2-4F72-84BD-3F23D1814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00" y="828675"/>
            <a:ext cx="6934200"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79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Economies of Scale | Business | tutor2u">
            <a:extLst>
              <a:ext uri="{FF2B5EF4-FFF2-40B4-BE49-F238E27FC236}">
                <a16:creationId xmlns:a16="http://schemas.microsoft.com/office/drawing/2014/main" id="{3815603E-F63E-4512-993B-1614E1A5B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788" y="709613"/>
            <a:ext cx="7210425" cy="543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91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Economies of scale examples - Economics Help">
            <a:extLst>
              <a:ext uri="{FF2B5EF4-FFF2-40B4-BE49-F238E27FC236}">
                <a16:creationId xmlns:a16="http://schemas.microsoft.com/office/drawing/2014/main" id="{24325071-9334-41B8-93F9-50015578F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718" y="501040"/>
            <a:ext cx="10722279" cy="567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377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Economies of Scale | Business | tutor2u">
            <a:extLst>
              <a:ext uri="{FF2B5EF4-FFF2-40B4-BE49-F238E27FC236}">
                <a16:creationId xmlns:a16="http://schemas.microsoft.com/office/drawing/2014/main" id="{3D078D0B-69F5-4F8C-BF7A-62227C6ED1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89765" y="905933"/>
            <a:ext cx="10045874" cy="503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081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nternal diseconomies of scale">
            <a:extLst>
              <a:ext uri="{FF2B5EF4-FFF2-40B4-BE49-F238E27FC236}">
                <a16:creationId xmlns:a16="http://schemas.microsoft.com/office/drawing/2014/main" id="{3349E52F-1FC6-4C28-BC35-04A1E4EC0A1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4713" y="905933"/>
            <a:ext cx="10070926" cy="503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953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Rectangle 72">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Rectangle 74">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Economies &amp; Diseconomies of Scale">
            <a:extLst>
              <a:ext uri="{FF2B5EF4-FFF2-40B4-BE49-F238E27FC236}">
                <a16:creationId xmlns:a16="http://schemas.microsoft.com/office/drawing/2014/main" id="{F6B998DA-CEC0-494B-8403-D43C95D1F1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77239" y="905933"/>
            <a:ext cx="10058400" cy="503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15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PPT - Production Functions PowerPoint Presentation, free download ...">
            <a:extLst>
              <a:ext uri="{FF2B5EF4-FFF2-40B4-BE49-F238E27FC236}">
                <a16:creationId xmlns:a16="http://schemas.microsoft.com/office/drawing/2014/main" id="{B9615D84-9504-4490-A97A-FBBABE0554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8723" y="237995"/>
            <a:ext cx="10985326" cy="6037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941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Diseconomies of Scale | Economics | tutor2u">
            <a:extLst>
              <a:ext uri="{FF2B5EF4-FFF2-40B4-BE49-F238E27FC236}">
                <a16:creationId xmlns:a16="http://schemas.microsoft.com/office/drawing/2014/main" id="{960FB880-66F9-4294-BB93-A4810A35E0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77238" y="905933"/>
            <a:ext cx="10058399" cy="503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373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seconomies of Scale Definition | 8 Types and 5 Examples | BoyceWire">
            <a:extLst>
              <a:ext uri="{FF2B5EF4-FFF2-40B4-BE49-F238E27FC236}">
                <a16:creationId xmlns:a16="http://schemas.microsoft.com/office/drawing/2014/main" id="{00EC9E13-8B58-42CA-8675-BAB6F5C09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38" y="676404"/>
            <a:ext cx="10058400" cy="503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868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4FD445-6F71-4664-8226-D3CBE647A822}"/>
              </a:ext>
            </a:extLst>
          </p:cNvPr>
          <p:cNvSpPr>
            <a:spLocks noGrp="1"/>
          </p:cNvSpPr>
          <p:nvPr>
            <p:ph type="title"/>
          </p:nvPr>
        </p:nvSpPr>
        <p:spPr/>
        <p:txBody>
          <a:bodyPr>
            <a:normAutofit/>
          </a:bodyPr>
          <a:lstStyle/>
          <a:p>
            <a:pPr algn="ctr"/>
            <a:r>
              <a:rPr lang="en-US" sz="4000" dirty="0">
                <a:solidFill>
                  <a:schemeClr val="tx1"/>
                </a:solidFill>
              </a:rPr>
              <a:t>References</a:t>
            </a:r>
          </a:p>
        </p:txBody>
      </p:sp>
      <p:pic>
        <p:nvPicPr>
          <p:cNvPr id="3074" name="Picture 2">
            <a:extLst>
              <a:ext uri="{FF2B5EF4-FFF2-40B4-BE49-F238E27FC236}">
                <a16:creationId xmlns:a16="http://schemas.microsoft.com/office/drawing/2014/main" id="{29D5C25F-3715-49A4-A184-848A4F199B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276290" y="1954059"/>
            <a:ext cx="3150150" cy="40459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498B3AB-575D-4BC2-8C14-FD0A313E5B54}"/>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tretch>
            <a:fillRect/>
          </a:stretch>
        </p:blipFill>
        <p:spPr bwMode="auto">
          <a:xfrm>
            <a:off x="1941534" y="1954059"/>
            <a:ext cx="3351213" cy="404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923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70733-B967-423C-BD5D-6031DB02993F}"/>
              </a:ext>
            </a:extLst>
          </p:cNvPr>
          <p:cNvSpPr>
            <a:spLocks noGrp="1"/>
          </p:cNvSpPr>
          <p:nvPr>
            <p:ph type="title"/>
          </p:nvPr>
        </p:nvSpPr>
        <p:spPr/>
        <p:txBody>
          <a:bodyPr>
            <a:normAutofit/>
          </a:bodyPr>
          <a:lstStyle/>
          <a:p>
            <a:pPr algn="ctr"/>
            <a:r>
              <a:rPr lang="en-US" sz="4000" dirty="0">
                <a:solidFill>
                  <a:schemeClr val="tx1"/>
                </a:solidFill>
                <a:latin typeface="Arial" panose="020B0604020202020204" pitchFamily="34" charset="0"/>
                <a:cs typeface="Arial" panose="020B0604020202020204" pitchFamily="34" charset="0"/>
              </a:rPr>
              <a:t>Types of Production functions</a:t>
            </a:r>
          </a:p>
        </p:txBody>
      </p:sp>
      <p:sp>
        <p:nvSpPr>
          <p:cNvPr id="3" name="Content Placeholder 2">
            <a:extLst>
              <a:ext uri="{FF2B5EF4-FFF2-40B4-BE49-F238E27FC236}">
                <a16:creationId xmlns:a16="http://schemas.microsoft.com/office/drawing/2014/main" id="{20D75EDB-6FD6-4BB3-8BF6-C2679F1853A7}"/>
              </a:ext>
            </a:extLst>
          </p:cNvPr>
          <p:cNvSpPr>
            <a:spLocks noGrp="1"/>
          </p:cNvSpPr>
          <p:nvPr>
            <p:ph idx="1"/>
          </p:nvPr>
        </p:nvSpPr>
        <p:spPr>
          <a:xfrm>
            <a:off x="1097280" y="2266544"/>
            <a:ext cx="10058400" cy="3602549"/>
          </a:xfrm>
        </p:spPr>
        <p:txBody>
          <a:bodyPr>
            <a:normAutofit/>
          </a:bodyPr>
          <a:lstStyle/>
          <a:p>
            <a:r>
              <a:rPr lang="en-US" sz="2200" dirty="0">
                <a:solidFill>
                  <a:schemeClr val="tx1"/>
                </a:solidFill>
                <a:latin typeface="Times New Roman" panose="02020603050405020304" pitchFamily="18" charset="0"/>
                <a:cs typeface="Times New Roman" panose="02020603050405020304" pitchFamily="18" charset="0"/>
              </a:rPr>
              <a:t>In economic theory we are concerned with three types of production functions:</a:t>
            </a:r>
          </a:p>
          <a:p>
            <a:r>
              <a:rPr lang="en-US" sz="2200" dirty="0">
                <a:solidFill>
                  <a:schemeClr val="tx1"/>
                </a:solidFill>
                <a:latin typeface="Times New Roman" panose="02020603050405020304" pitchFamily="18" charset="0"/>
                <a:cs typeface="Times New Roman" panose="02020603050405020304" pitchFamily="18" charset="0"/>
              </a:rPr>
              <a:t>   1. Production function with one variable input</a:t>
            </a:r>
          </a:p>
          <a:p>
            <a:r>
              <a:rPr lang="en-US" sz="2200" dirty="0">
                <a:solidFill>
                  <a:schemeClr val="tx1"/>
                </a:solidFill>
                <a:latin typeface="Times New Roman" panose="02020603050405020304" pitchFamily="18" charset="0"/>
                <a:cs typeface="Times New Roman" panose="02020603050405020304" pitchFamily="18" charset="0"/>
              </a:rPr>
              <a:t>   2. Production function with two variable inputs, and</a:t>
            </a:r>
          </a:p>
          <a:p>
            <a:r>
              <a:rPr lang="en-US" sz="2200" dirty="0">
                <a:solidFill>
                  <a:schemeClr val="tx1"/>
                </a:solidFill>
                <a:latin typeface="Times New Roman" panose="02020603050405020304" pitchFamily="18" charset="0"/>
                <a:cs typeface="Times New Roman" panose="02020603050405020304" pitchFamily="18" charset="0"/>
              </a:rPr>
              <a:t>   3. Production function with all variable inputs.</a:t>
            </a:r>
          </a:p>
        </p:txBody>
      </p:sp>
    </p:spTree>
    <p:extLst>
      <p:ext uri="{BB962C8B-B14F-4D97-AF65-F5344CB8AC3E}">
        <p14:creationId xmlns:p14="http://schemas.microsoft.com/office/powerpoint/2010/main" val="224928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DBC9-34E1-421B-B6B1-622F6457229C}"/>
              </a:ext>
            </a:extLst>
          </p:cNvPr>
          <p:cNvSpPr>
            <a:spLocks noGrp="1"/>
          </p:cNvSpPr>
          <p:nvPr>
            <p:ph type="title"/>
          </p:nvPr>
        </p:nvSpPr>
        <p:spPr/>
        <p:txBody>
          <a:bodyPr>
            <a:normAutofit/>
          </a:bodyPr>
          <a:lstStyle/>
          <a:p>
            <a:pPr algn="ctr"/>
            <a:r>
              <a:rPr lang="en-US" sz="4000" dirty="0">
                <a:solidFill>
                  <a:schemeClr val="tx1"/>
                </a:solidFill>
                <a:latin typeface="Arial" panose="020B0604020202020204" pitchFamily="34" charset="0"/>
                <a:cs typeface="Arial" panose="020B0604020202020204" pitchFamily="34" charset="0"/>
              </a:rPr>
              <a:t>Production function with one variable input</a:t>
            </a:r>
            <a:endParaRPr lang="en-US"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44AB963-57F6-4553-9A3D-71493400E9DC}"/>
              </a:ext>
            </a:extLst>
          </p:cNvPr>
          <p:cNvSpPr>
            <a:spLocks noGrp="1"/>
          </p:cNvSpPr>
          <p:nvPr>
            <p:ph idx="1"/>
          </p:nvPr>
        </p:nvSpPr>
        <p:spPr/>
        <p:txBody>
          <a:bodyPr>
            <a:normAutofit/>
          </a:bodyPr>
          <a:lstStyle/>
          <a:p>
            <a:pPr algn="just"/>
            <a:endParaRPr lang="en-US" sz="2200" dirty="0">
              <a:solidFill>
                <a:schemeClr val="tx1"/>
              </a:solidFill>
              <a:latin typeface="Times New Roman" panose="02020603050405020304" pitchFamily="18" charset="0"/>
              <a:cs typeface="Times New Roman" panose="02020603050405020304" pitchFamily="18" charset="0"/>
            </a:endParaRPr>
          </a:p>
          <a:p>
            <a:pPr algn="just"/>
            <a:r>
              <a:rPr lang="en-US" sz="2200" b="1" dirty="0">
                <a:solidFill>
                  <a:schemeClr val="tx1"/>
                </a:solidFill>
                <a:latin typeface="Times New Roman" panose="02020603050405020304" pitchFamily="18" charset="0"/>
                <a:cs typeface="Times New Roman" panose="02020603050405020304" pitchFamily="18" charset="0"/>
              </a:rPr>
              <a:t>Other Names</a:t>
            </a:r>
            <a:r>
              <a:rPr lang="en-US" sz="2200" dirty="0">
                <a:solidFill>
                  <a:schemeClr val="tx1"/>
                </a:solidFill>
                <a:latin typeface="Times New Roman" panose="02020603050405020304" pitchFamily="18" charset="0"/>
                <a:cs typeface="Times New Roman" panose="02020603050405020304" pitchFamily="18" charset="0"/>
              </a:rPr>
              <a:t>: 1. Law of Variable Proportions</a:t>
            </a:r>
          </a:p>
          <a:p>
            <a:pPr algn="just"/>
            <a:r>
              <a:rPr lang="en-US" sz="2200" dirty="0">
                <a:solidFill>
                  <a:schemeClr val="tx1"/>
                </a:solidFill>
                <a:latin typeface="Times New Roman" panose="02020603050405020304" pitchFamily="18" charset="0"/>
                <a:cs typeface="Times New Roman" panose="02020603050405020304" pitchFamily="18" charset="0"/>
              </a:rPr>
              <a:t>                         2. Law of Diminishing Marginal Returns/Productivity</a:t>
            </a:r>
          </a:p>
          <a:p>
            <a:pPr marL="0" indent="0" algn="just">
              <a:buNone/>
            </a:pPr>
            <a:r>
              <a:rPr lang="en-US" sz="2200" dirty="0">
                <a:solidFill>
                  <a:schemeClr val="tx1"/>
                </a:solidFill>
                <a:latin typeface="Times New Roman" panose="02020603050405020304" pitchFamily="18" charset="0"/>
                <a:cs typeface="Times New Roman" panose="02020603050405020304" pitchFamily="18" charset="0"/>
              </a:rPr>
              <a:t>Law of Variable proportion shows the input-output relationship with one factor variable, while other factors of production are kept constant</a:t>
            </a:r>
          </a:p>
          <a:p>
            <a:pPr marL="0" indent="0" algn="just">
              <a:buNone/>
            </a:pPr>
            <a:r>
              <a:rPr lang="en-US" sz="2200" dirty="0">
                <a:solidFill>
                  <a:schemeClr val="tx1"/>
                </a:solidFill>
                <a:latin typeface="Times New Roman" panose="02020603050405020304" pitchFamily="18" charset="0"/>
                <a:cs typeface="Times New Roman" panose="02020603050405020304" pitchFamily="18" charset="0"/>
              </a:rPr>
              <a:t>Suppose a farmer has 20 acres of land to cultivate. The land has some fixed investment i.e., capital on it; a tube well, farm machinery. The amount of land and capital is supposed as fixed factor. The farmer can vary the number of labourers to be employed on cultivation. Thus labor is the variable factor.</a:t>
            </a:r>
          </a:p>
          <a:p>
            <a:pPr marL="0" indent="0" algn="ctr">
              <a:buNone/>
            </a:pPr>
            <a:r>
              <a:rPr lang="en-US" sz="2200" b="1" dirty="0">
                <a:solidFill>
                  <a:schemeClr val="tx1"/>
                </a:solidFill>
                <a:latin typeface="Times New Roman" panose="02020603050405020304" pitchFamily="18" charset="0"/>
                <a:cs typeface="Times New Roman" panose="02020603050405020304" pitchFamily="18" charset="0"/>
              </a:rPr>
              <a:t>The change in labourers will change the output.</a:t>
            </a:r>
          </a:p>
          <a:p>
            <a:pPr marL="0" indent="0" algn="just">
              <a:buNone/>
            </a:pPr>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6829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 Distinguish between the short run and long run in the context ...">
            <a:extLst>
              <a:ext uri="{FF2B5EF4-FFF2-40B4-BE49-F238E27FC236}">
                <a16:creationId xmlns:a16="http://schemas.microsoft.com/office/drawing/2014/main" id="{2EE9C8F5-0060-4152-9615-56189F04E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15" y="340468"/>
            <a:ext cx="10982528" cy="597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892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Physical Production : Total Product, Average Product and Marginal ...">
            <a:extLst>
              <a:ext uri="{FF2B5EF4-FFF2-40B4-BE49-F238E27FC236}">
                <a16:creationId xmlns:a16="http://schemas.microsoft.com/office/drawing/2014/main" id="{8981A6BC-1407-4932-8302-D4672308A3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3660" y="233464"/>
            <a:ext cx="10972799" cy="598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209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5B1FD7AE-64AA-40A9-9F66-7EEFC8E6867B}"/>
              </a:ext>
            </a:extLst>
          </p:cNvPr>
          <p:cNvPicPr>
            <a:picLocks noChangeAspect="1"/>
          </p:cNvPicPr>
          <p:nvPr/>
        </p:nvPicPr>
        <p:blipFill rotWithShape="1">
          <a:blip r:embed="rId2">
            <a:extLst>
              <a:ext uri="{28A0092B-C50C-407E-A947-70E740481C1C}">
                <a14:useLocalDpi xmlns:a14="http://schemas.microsoft.com/office/drawing/2010/main" val="0"/>
              </a:ext>
            </a:extLst>
          </a:blip>
          <a:srcRect b="11905"/>
          <a:stretch/>
        </p:blipFill>
        <p:spPr>
          <a:xfrm>
            <a:off x="594360" y="350520"/>
            <a:ext cx="11003280" cy="5622263"/>
          </a:xfrm>
          <a:prstGeom prst="rect">
            <a:avLst/>
          </a:prstGeom>
        </p:spPr>
      </p:pic>
    </p:spTree>
    <p:extLst>
      <p:ext uri="{BB962C8B-B14F-4D97-AF65-F5344CB8AC3E}">
        <p14:creationId xmlns:p14="http://schemas.microsoft.com/office/powerpoint/2010/main" val="1779825799"/>
      </p:ext>
    </p:extLst>
  </p:cSld>
  <p:clrMapOvr>
    <a:masterClrMapping/>
  </p:clrMapOvr>
</p:sld>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Arial"/>
        <a:ea typeface=""/>
        <a:cs typeface=""/>
      </a:majorFont>
      <a:minorFont>
        <a:latin typeface="Times New Roman"/>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61</TotalTime>
  <Words>1345</Words>
  <Application>Microsoft Office PowerPoint</Application>
  <PresentationFormat>Widescreen</PresentationFormat>
  <Paragraphs>95</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Times New Roman</vt:lpstr>
      <vt:lpstr>Retrospect</vt:lpstr>
      <vt:lpstr>Production Functions</vt:lpstr>
      <vt:lpstr>PowerPoint Presentation</vt:lpstr>
      <vt:lpstr>Production function – What is it?</vt:lpstr>
      <vt:lpstr>PowerPoint Presentation</vt:lpstr>
      <vt:lpstr>Types of Production functions</vt:lpstr>
      <vt:lpstr>Production function with one variable input</vt:lpstr>
      <vt:lpstr>PowerPoint Presentation</vt:lpstr>
      <vt:lpstr>PowerPoint Presentation</vt:lpstr>
      <vt:lpstr>PowerPoint Presentation</vt:lpstr>
      <vt:lpstr>Three Stages of Production</vt:lpstr>
      <vt:lpstr>PowerPoint Presentation</vt:lpstr>
      <vt:lpstr>PowerPoint Presentation</vt:lpstr>
      <vt:lpstr>Behavior of TP, MP and AP during three stages of production</vt:lpstr>
      <vt:lpstr>Assumptions</vt:lpstr>
      <vt:lpstr>PowerPoint Presentation</vt:lpstr>
      <vt:lpstr>Production Function with Two Variable Inputs</vt:lpstr>
      <vt:lpstr>Labor &amp; Capital Inputs in relation to Output</vt:lpstr>
      <vt:lpstr>Isoquant &amp; Isoquant Map</vt:lpstr>
      <vt:lpstr>Substitutability of Inputs Assumption in Isoquant Diagram is that the inputs can be substituted for each other.</vt:lpstr>
      <vt:lpstr>PowerPoint Presentation</vt:lpstr>
      <vt:lpstr>Optimal Input Combinations</vt:lpstr>
      <vt:lpstr>Isocost Curves</vt:lpstr>
      <vt:lpstr>Least-Cost Combination of Inputs – How to Obtain?</vt:lpstr>
      <vt:lpstr>PowerPoint Presentation</vt:lpstr>
      <vt:lpstr>Least-Cost Combination of Inputs</vt:lpstr>
      <vt:lpstr>Expansion Path</vt:lpstr>
      <vt:lpstr>PowerPoint Presentation</vt:lpstr>
      <vt:lpstr>PowerPoint Presentation</vt:lpstr>
      <vt:lpstr>Production Function with all variable inputs – Returns to 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Production Functions</dc:title>
  <dc:creator>Harshitha</dc:creator>
  <cp:lastModifiedBy>FACULTY</cp:lastModifiedBy>
  <cp:revision>8</cp:revision>
  <dcterms:created xsi:type="dcterms:W3CDTF">2020-08-07T05:27:43Z</dcterms:created>
  <dcterms:modified xsi:type="dcterms:W3CDTF">2021-09-23T07:45:47Z</dcterms:modified>
</cp:coreProperties>
</file>